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62"/>
  </p:notesMasterIdLst>
  <p:sldIdLst>
    <p:sldId id="343" r:id="rId3"/>
    <p:sldId id="351" r:id="rId4"/>
    <p:sldId id="378" r:id="rId5"/>
    <p:sldId id="344" r:id="rId6"/>
    <p:sldId id="333" r:id="rId7"/>
    <p:sldId id="355" r:id="rId8"/>
    <p:sldId id="357" r:id="rId9"/>
    <p:sldId id="345" r:id="rId10"/>
    <p:sldId id="303" r:id="rId11"/>
    <p:sldId id="304" r:id="rId12"/>
    <p:sldId id="305" r:id="rId13"/>
    <p:sldId id="306" r:id="rId14"/>
    <p:sldId id="311" r:id="rId15"/>
    <p:sldId id="376" r:id="rId16"/>
    <p:sldId id="358" r:id="rId17"/>
    <p:sldId id="310" r:id="rId18"/>
    <p:sldId id="321" r:id="rId19"/>
    <p:sldId id="274" r:id="rId20"/>
    <p:sldId id="329" r:id="rId21"/>
    <p:sldId id="379" r:id="rId22"/>
    <p:sldId id="330" r:id="rId23"/>
    <p:sldId id="328" r:id="rId24"/>
    <p:sldId id="377" r:id="rId25"/>
    <p:sldId id="327" r:id="rId26"/>
    <p:sldId id="380" r:id="rId27"/>
    <p:sldId id="350" r:id="rId28"/>
    <p:sldId id="381" r:id="rId29"/>
    <p:sldId id="287" r:id="rId30"/>
    <p:sldId id="359" r:id="rId31"/>
    <p:sldId id="312" r:id="rId32"/>
    <p:sldId id="352" r:id="rId33"/>
    <p:sldId id="317" r:id="rId34"/>
    <p:sldId id="313" r:id="rId35"/>
    <p:sldId id="314" r:id="rId36"/>
    <p:sldId id="316" r:id="rId37"/>
    <p:sldId id="360" r:id="rId38"/>
    <p:sldId id="361" r:id="rId39"/>
    <p:sldId id="318" r:id="rId40"/>
    <p:sldId id="307" r:id="rId41"/>
    <p:sldId id="353" r:id="rId42"/>
    <p:sldId id="363" r:id="rId43"/>
    <p:sldId id="370" r:id="rId44"/>
    <p:sldId id="342" r:id="rId45"/>
    <p:sldId id="325" r:id="rId46"/>
    <p:sldId id="371" r:id="rId47"/>
    <p:sldId id="372" r:id="rId48"/>
    <p:sldId id="364" r:id="rId49"/>
    <p:sldId id="366" r:id="rId50"/>
    <p:sldId id="368" r:id="rId51"/>
    <p:sldId id="365" r:id="rId52"/>
    <p:sldId id="367" r:id="rId53"/>
    <p:sldId id="375" r:id="rId54"/>
    <p:sldId id="275" r:id="rId55"/>
    <p:sldId id="320" r:id="rId56"/>
    <p:sldId id="324" r:id="rId57"/>
    <p:sldId id="322" r:id="rId58"/>
    <p:sldId id="258" r:id="rId59"/>
    <p:sldId id="335" r:id="rId60"/>
    <p:sldId id="261" r:id="rId6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lp" id="{66FC30A4-7409-40D1-95D2-940D978BFF63}">
          <p14:sldIdLst>
            <p14:sldId id="343"/>
            <p14:sldId id="351"/>
            <p14:sldId id="378"/>
            <p14:sldId id="344"/>
            <p14:sldId id="333"/>
          </p14:sldIdLst>
        </p14:section>
        <p14:section name="Introduction: Meet the NumBots" id="{66DAC600-BA0B-4D09-89B2-75965A9AC1DD}">
          <p14:sldIdLst>
            <p14:sldId id="355"/>
            <p14:sldId id="357"/>
            <p14:sldId id="345"/>
          </p14:sldIdLst>
        </p14:section>
        <p14:section name="Pause, Pounce, Bounce" id="{BD917214-FB18-234F-BF79-452C1F0C6C4E}">
          <p14:sldIdLst>
            <p14:sldId id="303"/>
            <p14:sldId id="304"/>
            <p14:sldId id="305"/>
            <p14:sldId id="306"/>
          </p14:sldIdLst>
        </p14:section>
        <p14:section name="Introducing the game" id="{75FABC7D-1527-4D38-A3E7-4D48A8A511AD}">
          <p14:sldIdLst>
            <p14:sldId id="311"/>
            <p14:sldId id="376"/>
            <p14:sldId id="358"/>
            <p14:sldId id="310"/>
          </p14:sldIdLst>
        </p14:section>
        <p14:section name="Logging In" id="{4B389B18-99E1-4412-B85E-41E46F54AC25}">
          <p14:sldIdLst>
            <p14:sldId id="321"/>
            <p14:sldId id="274"/>
            <p14:sldId id="329"/>
            <p14:sldId id="379"/>
            <p14:sldId id="330"/>
            <p14:sldId id="328"/>
            <p14:sldId id="377"/>
            <p14:sldId id="327"/>
            <p14:sldId id="380"/>
            <p14:sldId id="350"/>
          </p14:sldIdLst>
        </p14:section>
        <p14:section name="Choose a Bot" id="{CDFE8E50-138D-B340-90A7-BCCBDBE6B1ED}">
          <p14:sldIdLst>
            <p14:sldId id="381"/>
            <p14:sldId id="287"/>
          </p14:sldIdLst>
        </p14:section>
        <p14:section name="How to play" id="{253B0660-062A-5D4D-9951-8216951140DE}">
          <p14:sldIdLst>
            <p14:sldId id="359"/>
            <p14:sldId id="312"/>
            <p14:sldId id="352"/>
            <p14:sldId id="317"/>
            <p14:sldId id="313"/>
            <p14:sldId id="314"/>
            <p14:sldId id="316"/>
            <p14:sldId id="360"/>
            <p14:sldId id="361"/>
            <p14:sldId id="318"/>
            <p14:sldId id="307"/>
            <p14:sldId id="353"/>
            <p14:sldId id="363"/>
            <p14:sldId id="370"/>
            <p14:sldId id="342"/>
          </p14:sldIdLst>
        </p14:section>
        <p14:section name="Still to come" id="{AD496CE3-0AE4-4EC1-92F3-8462DEA7D702}">
          <p14:sldIdLst>
            <p14:sldId id="325"/>
            <p14:sldId id="371"/>
            <p14:sldId id="372"/>
            <p14:sldId id="364"/>
            <p14:sldId id="366"/>
            <p14:sldId id="368"/>
            <p14:sldId id="365"/>
            <p14:sldId id="367"/>
            <p14:sldId id="375"/>
            <p14:sldId id="275"/>
          </p14:sldIdLst>
        </p14:section>
        <p14:section name="Learning Intentions" id="{B9377A4F-8BD1-4EB4-AE9C-077E538D7D75}">
          <p14:sldIdLst>
            <p14:sldId id="320"/>
            <p14:sldId id="324"/>
            <p14:sldId id="322"/>
            <p14:sldId id="258"/>
          </p14:sldIdLst>
        </p14:section>
        <p14:section name="The End" id="{5624CA6B-FAA9-4182-8C49-A33381D21830}">
          <p14:sldIdLst>
            <p14:sldId id="335"/>
            <p14:sldId id="26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s Circle" initials="MC" lastIdx="1" clrIdx="0">
    <p:extLst>
      <p:ext uri="{19B8F6BF-5375-455C-9EA6-DF929625EA0E}">
        <p15:presenceInfo xmlns:p15="http://schemas.microsoft.com/office/powerpoint/2012/main" userId="35ccfa605b138b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03"/>
    <a:srgbClr val="CC148D"/>
    <a:srgbClr val="1D2D30"/>
    <a:srgbClr val="182528"/>
    <a:srgbClr val="121E20"/>
    <a:srgbClr val="31474D"/>
    <a:srgbClr val="283C40"/>
    <a:srgbClr val="203134"/>
    <a:srgbClr val="2A3E42"/>
    <a:srgbClr val="324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autoAdjust="0"/>
    <p:restoredTop sz="80900" autoAdjust="0"/>
  </p:normalViewPr>
  <p:slideViewPr>
    <p:cSldViewPr>
      <p:cViewPr varScale="1">
        <p:scale>
          <a:sx n="169" d="100"/>
          <a:sy n="169" d="100"/>
        </p:scale>
        <p:origin x="1768" y="176"/>
      </p:cViewPr>
      <p:guideLst>
        <p:guide orient="horz" pos="2880"/>
        <p:guide pos="2160"/>
      </p:guideLst>
    </p:cSldViewPr>
  </p:slideViewPr>
  <p:outlineViewPr>
    <p:cViewPr>
      <p:scale>
        <a:sx n="33" d="100"/>
        <a:sy n="33" d="100"/>
      </p:scale>
      <p:origin x="0" y="-5340"/>
    </p:cViewPr>
  </p:outlineViewPr>
  <p:notesTextViewPr>
    <p:cViewPr>
      <p:scale>
        <a:sx n="200" d="100"/>
        <a:sy n="200" d="100"/>
      </p:scale>
      <p:origin x="0" y="0"/>
    </p:cViewPr>
  </p:notesTextViewPr>
  <p:sorterViewPr>
    <p:cViewPr>
      <p:scale>
        <a:sx n="25" d="100"/>
        <a:sy n="25" d="100"/>
      </p:scale>
      <p:origin x="0" y="0"/>
    </p:cViewPr>
  </p:sorterViewPr>
  <p:notesViewPr>
    <p:cSldViewPr>
      <p:cViewPr varScale="1">
        <p:scale>
          <a:sx n="115" d="100"/>
          <a:sy n="115" d="100"/>
        </p:scale>
        <p:origin x="52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09EE344-99A1-416B-98BD-96056CF13571}" type="datetimeFigureOut">
              <a:rPr lang="en-GB" smtClean="0"/>
              <a:t>03/10/2023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4104E0-79BA-4744-93FB-2C49E722D411}" type="slidenum">
              <a:rPr lang="en-GB" smtClean="0"/>
              <a:t>‹#›</a:t>
            </a:fld>
            <a:endParaRPr lang="en-GB"/>
          </a:p>
        </p:txBody>
      </p:sp>
    </p:spTree>
    <p:extLst>
      <p:ext uri="{BB962C8B-B14F-4D97-AF65-F5344CB8AC3E}">
        <p14:creationId xmlns:p14="http://schemas.microsoft.com/office/powerpoint/2010/main" val="96956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104E0-79BA-4744-93FB-2C49E722D411}" type="slidenum">
              <a:rPr lang="en-GB" smtClean="0"/>
              <a:t>3</a:t>
            </a:fld>
            <a:endParaRPr lang="en-GB"/>
          </a:p>
        </p:txBody>
      </p:sp>
    </p:spTree>
    <p:extLst>
      <p:ext uri="{BB962C8B-B14F-4D97-AF65-F5344CB8AC3E}">
        <p14:creationId xmlns:p14="http://schemas.microsoft.com/office/powerpoint/2010/main" val="109639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one for partner talk.</a:t>
            </a:r>
          </a:p>
          <a:p>
            <a:r>
              <a:rPr lang="en-GB" dirty="0"/>
              <a:t>e.g. “Discuss what you think this means with your partner for 15 seconds.”</a:t>
            </a:r>
          </a:p>
          <a:p>
            <a:endParaRPr lang="en-GB" dirty="0"/>
          </a:p>
          <a:p>
            <a:r>
              <a:rPr lang="en-GB" dirty="0"/>
              <a:t>Shining inside and out…wanting to have a good personality, to be kind/nice/friendly/good as well as being strong, shiny, clean, working, etc on the outside.</a:t>
            </a:r>
          </a:p>
        </p:txBody>
      </p:sp>
      <p:sp>
        <p:nvSpPr>
          <p:cNvPr id="4" name="Slide Number Placeholder 3"/>
          <p:cNvSpPr>
            <a:spLocks noGrp="1"/>
          </p:cNvSpPr>
          <p:nvPr>
            <p:ph type="sldNum" sz="quarter" idx="5"/>
          </p:nvPr>
        </p:nvSpPr>
        <p:spPr/>
        <p:txBody>
          <a:bodyPr/>
          <a:lstStyle/>
          <a:p>
            <a:fld id="{634104E0-79BA-4744-93FB-2C49E722D411}" type="slidenum">
              <a:rPr lang="en-GB" smtClean="0"/>
              <a:t>12</a:t>
            </a:fld>
            <a:endParaRPr lang="en-GB"/>
          </a:p>
        </p:txBody>
      </p:sp>
    </p:spTree>
    <p:extLst>
      <p:ext uri="{BB962C8B-B14F-4D97-AF65-F5344CB8AC3E}">
        <p14:creationId xmlns:p14="http://schemas.microsoft.com/office/powerpoint/2010/main" val="91881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2 minute video, pupils are introduced to the NumBots platform, so they know what to expect when they start playing.</a:t>
            </a:r>
            <a:br>
              <a:rPr lang="en-GB" dirty="0"/>
            </a:br>
            <a:br>
              <a:rPr lang="en-GB" dirty="0"/>
            </a:br>
            <a:r>
              <a:rPr lang="en-GB" dirty="0"/>
              <a:t>Press play to start the video. You may need to wiggle the cursor. If your computer is struggling, here’s the video on YouTube: </a:t>
            </a:r>
            <a:r>
              <a:rPr lang="en-US" dirty="0"/>
              <a:t>https://</a:t>
            </a:r>
            <a:r>
              <a:rPr lang="en-US" dirty="0" err="1"/>
              <a:t>youtu.be</a:t>
            </a:r>
            <a:r>
              <a:rPr lang="en-US" dirty="0"/>
              <a:t>/</a:t>
            </a:r>
            <a:r>
              <a:rPr lang="en-US" dirty="0" err="1"/>
              <a:t>nEtVaPpWSQo</a:t>
            </a:r>
            <a:endParaRPr lang="en-US" dirty="0"/>
          </a:p>
        </p:txBody>
      </p:sp>
      <p:sp>
        <p:nvSpPr>
          <p:cNvPr id="4" name="Slide Number Placeholder 3"/>
          <p:cNvSpPr>
            <a:spLocks noGrp="1"/>
          </p:cNvSpPr>
          <p:nvPr>
            <p:ph type="sldNum" sz="quarter" idx="5"/>
          </p:nvPr>
        </p:nvSpPr>
        <p:spPr/>
        <p:txBody>
          <a:bodyPr/>
          <a:lstStyle/>
          <a:p>
            <a:fld id="{634104E0-79BA-4744-93FB-2C49E722D411}" type="slidenum">
              <a:rPr lang="en-GB" smtClean="0"/>
              <a:t>14</a:t>
            </a:fld>
            <a:endParaRPr lang="en-GB"/>
          </a:p>
        </p:txBody>
      </p:sp>
    </p:spTree>
    <p:extLst>
      <p:ext uri="{BB962C8B-B14F-4D97-AF65-F5344CB8AC3E}">
        <p14:creationId xmlns:p14="http://schemas.microsoft.com/office/powerpoint/2010/main" val="2089398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104E0-79BA-4744-93FB-2C49E722D411}" type="slidenum">
              <a:rPr lang="en-GB" smtClean="0"/>
              <a:t>15</a:t>
            </a:fld>
            <a:endParaRPr lang="en-GB"/>
          </a:p>
        </p:txBody>
      </p:sp>
    </p:spTree>
    <p:extLst>
      <p:ext uri="{BB962C8B-B14F-4D97-AF65-F5344CB8AC3E}">
        <p14:creationId xmlns:p14="http://schemas.microsoft.com/office/powerpoint/2010/main" val="315063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can play NumBots on lots of different devices.</a:t>
            </a:r>
            <a:br>
              <a:rPr lang="en-GB" dirty="0"/>
            </a:br>
            <a:br>
              <a:rPr lang="en-GB" dirty="0"/>
            </a:br>
            <a:r>
              <a:rPr lang="en-GB" dirty="0"/>
              <a:t>Teacher to inform pupils what type of devices they will be using today in class, and to inform children that they can also log in and play at home on a computer/laptop, or via the mobile app on a tablet/smartphone.</a:t>
            </a:r>
          </a:p>
        </p:txBody>
      </p:sp>
      <p:sp>
        <p:nvSpPr>
          <p:cNvPr id="4" name="Slide Number Placeholder 3"/>
          <p:cNvSpPr>
            <a:spLocks noGrp="1"/>
          </p:cNvSpPr>
          <p:nvPr>
            <p:ph type="sldNum" sz="quarter" idx="5"/>
          </p:nvPr>
        </p:nvSpPr>
        <p:spPr/>
        <p:txBody>
          <a:bodyPr/>
          <a:lstStyle/>
          <a:p>
            <a:fld id="{634104E0-79BA-4744-93FB-2C49E722D411}" type="slidenum">
              <a:rPr lang="en-GB" smtClean="0"/>
              <a:t>16</a:t>
            </a:fld>
            <a:endParaRPr lang="en-GB"/>
          </a:p>
        </p:txBody>
      </p:sp>
    </p:spTree>
    <p:extLst>
      <p:ext uri="{BB962C8B-B14F-4D97-AF65-F5344CB8AC3E}">
        <p14:creationId xmlns:p14="http://schemas.microsoft.com/office/powerpoint/2010/main" val="100486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At this point, it’s usually a good time to get the pupils logging in.</a:t>
            </a:r>
          </a:p>
          <a:p>
            <a:r>
              <a:rPr lang="en-GB" sz="1200" dirty="0"/>
              <a:t>They need to navigate to </a:t>
            </a:r>
            <a:r>
              <a:rPr lang="en-GB" sz="1200" b="1" dirty="0" err="1"/>
              <a:t>play.numbots.com</a:t>
            </a:r>
            <a:r>
              <a:rPr lang="en-GB" sz="1200" dirty="0"/>
              <a:t> or open the NumBots app on mobile devices. Then click through the slides to show them how to log in.</a:t>
            </a:r>
          </a:p>
        </p:txBody>
      </p:sp>
      <p:sp>
        <p:nvSpPr>
          <p:cNvPr id="4" name="Slide Number Placeholder 3"/>
          <p:cNvSpPr>
            <a:spLocks noGrp="1"/>
          </p:cNvSpPr>
          <p:nvPr>
            <p:ph type="sldNum" sz="quarter" idx="5"/>
          </p:nvPr>
        </p:nvSpPr>
        <p:spPr/>
        <p:txBody>
          <a:bodyPr/>
          <a:lstStyle/>
          <a:p>
            <a:fld id="{634104E0-79BA-4744-93FB-2C49E722D411}" type="slidenum">
              <a:rPr lang="en-GB" smtClean="0"/>
              <a:t>17</a:t>
            </a:fld>
            <a:endParaRPr lang="en-GB"/>
          </a:p>
        </p:txBody>
      </p:sp>
    </p:spTree>
    <p:extLst>
      <p:ext uri="{BB962C8B-B14F-4D97-AF65-F5344CB8AC3E}">
        <p14:creationId xmlns:p14="http://schemas.microsoft.com/office/powerpoint/2010/main" val="110032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the age of your pupils, you may need to walk them through everything on the teacher screen first.</a:t>
            </a:r>
          </a:p>
          <a:p>
            <a:r>
              <a:rPr lang="en-GB" dirty="0"/>
              <a:t>However, if they’re IT savvy enough, you could just tell them to log in and let them figure it out.</a:t>
            </a:r>
          </a:p>
        </p:txBody>
      </p:sp>
      <p:sp>
        <p:nvSpPr>
          <p:cNvPr id="4" name="Slide Number Placeholder 3"/>
          <p:cNvSpPr>
            <a:spLocks noGrp="1"/>
          </p:cNvSpPr>
          <p:nvPr>
            <p:ph type="sldNum" sz="quarter" idx="5"/>
          </p:nvPr>
        </p:nvSpPr>
        <p:spPr/>
        <p:txBody>
          <a:bodyPr/>
          <a:lstStyle/>
          <a:p>
            <a:fld id="{634104E0-79BA-4744-93FB-2C49E722D411}" type="slidenum">
              <a:rPr lang="en-GB" smtClean="0"/>
              <a:t>18</a:t>
            </a:fld>
            <a:endParaRPr lang="en-GB"/>
          </a:p>
        </p:txBody>
      </p:sp>
    </p:spTree>
    <p:extLst>
      <p:ext uri="{BB962C8B-B14F-4D97-AF65-F5344CB8AC3E}">
        <p14:creationId xmlns:p14="http://schemas.microsoft.com/office/powerpoint/2010/main" val="6471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will click the orange “Log In” button.</a:t>
            </a:r>
          </a:p>
        </p:txBody>
      </p:sp>
      <p:sp>
        <p:nvSpPr>
          <p:cNvPr id="4" name="Slide Number Placeholder 3"/>
          <p:cNvSpPr>
            <a:spLocks noGrp="1"/>
          </p:cNvSpPr>
          <p:nvPr>
            <p:ph type="sldNum" sz="quarter" idx="5"/>
          </p:nvPr>
        </p:nvSpPr>
        <p:spPr/>
        <p:txBody>
          <a:bodyPr/>
          <a:lstStyle/>
          <a:p>
            <a:fld id="{634104E0-79BA-4744-93FB-2C49E722D411}" type="slidenum">
              <a:rPr lang="en-GB" smtClean="0"/>
              <a:t>19</a:t>
            </a:fld>
            <a:endParaRPr lang="en-GB"/>
          </a:p>
        </p:txBody>
      </p:sp>
    </p:spTree>
    <p:extLst>
      <p:ext uri="{BB962C8B-B14F-4D97-AF65-F5344CB8AC3E}">
        <p14:creationId xmlns:p14="http://schemas.microsoft.com/office/powerpoint/2010/main" val="50904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they will click the orange “Schools” button.</a:t>
            </a:r>
          </a:p>
        </p:txBody>
      </p:sp>
      <p:sp>
        <p:nvSpPr>
          <p:cNvPr id="4" name="Slide Number Placeholder 3"/>
          <p:cNvSpPr>
            <a:spLocks noGrp="1"/>
          </p:cNvSpPr>
          <p:nvPr>
            <p:ph type="sldNum" sz="quarter" idx="5"/>
          </p:nvPr>
        </p:nvSpPr>
        <p:spPr/>
        <p:txBody>
          <a:bodyPr/>
          <a:lstStyle/>
          <a:p>
            <a:fld id="{634104E0-79BA-4744-93FB-2C49E722D411}" type="slidenum">
              <a:rPr lang="en-GB" smtClean="0"/>
              <a:t>20</a:t>
            </a:fld>
            <a:endParaRPr lang="en-GB"/>
          </a:p>
        </p:txBody>
      </p:sp>
    </p:spTree>
    <p:extLst>
      <p:ext uri="{BB962C8B-B14F-4D97-AF65-F5344CB8AC3E}">
        <p14:creationId xmlns:p14="http://schemas.microsoft.com/office/powerpoint/2010/main" val="3415737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they will click the orange “Pupils” button.</a:t>
            </a:r>
          </a:p>
        </p:txBody>
      </p:sp>
      <p:sp>
        <p:nvSpPr>
          <p:cNvPr id="4" name="Slide Number Placeholder 3"/>
          <p:cNvSpPr>
            <a:spLocks noGrp="1"/>
          </p:cNvSpPr>
          <p:nvPr>
            <p:ph type="sldNum" sz="quarter" idx="5"/>
          </p:nvPr>
        </p:nvSpPr>
        <p:spPr/>
        <p:txBody>
          <a:bodyPr/>
          <a:lstStyle/>
          <a:p>
            <a:fld id="{634104E0-79BA-4744-93FB-2C49E722D411}" type="slidenum">
              <a:rPr lang="en-GB" smtClean="0"/>
              <a:t>21</a:t>
            </a:fld>
            <a:endParaRPr lang="en-GB"/>
          </a:p>
        </p:txBody>
      </p:sp>
    </p:spTree>
    <p:extLst>
      <p:ext uri="{BB962C8B-B14F-4D97-AF65-F5344CB8AC3E}">
        <p14:creationId xmlns:p14="http://schemas.microsoft.com/office/powerpoint/2010/main" val="363395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will start typing in the name or postcode of the school, then select it from the drop down list. </a:t>
            </a:r>
          </a:p>
        </p:txBody>
      </p:sp>
      <p:sp>
        <p:nvSpPr>
          <p:cNvPr id="4" name="Slide Number Placeholder 3"/>
          <p:cNvSpPr>
            <a:spLocks noGrp="1"/>
          </p:cNvSpPr>
          <p:nvPr>
            <p:ph type="sldNum" sz="quarter" idx="5"/>
          </p:nvPr>
        </p:nvSpPr>
        <p:spPr/>
        <p:txBody>
          <a:bodyPr/>
          <a:lstStyle/>
          <a:p>
            <a:fld id="{634104E0-79BA-4744-93FB-2C49E722D411}" type="slidenum">
              <a:rPr lang="en-GB" smtClean="0"/>
              <a:t>22</a:t>
            </a:fld>
            <a:endParaRPr lang="en-GB"/>
          </a:p>
        </p:txBody>
      </p:sp>
    </p:spTree>
    <p:extLst>
      <p:ext uri="{BB962C8B-B14F-4D97-AF65-F5344CB8AC3E}">
        <p14:creationId xmlns:p14="http://schemas.microsoft.com/office/powerpoint/2010/main" val="92363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104E0-79BA-4744-93FB-2C49E722D411}" type="slidenum">
              <a:rPr lang="en-GB" smtClean="0"/>
              <a:t>4</a:t>
            </a:fld>
            <a:endParaRPr lang="en-GB"/>
          </a:p>
        </p:txBody>
      </p:sp>
    </p:spTree>
    <p:extLst>
      <p:ext uri="{BB962C8B-B14F-4D97-AF65-F5344CB8AC3E}">
        <p14:creationId xmlns:p14="http://schemas.microsoft.com/office/powerpoint/2010/main" val="493813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pupil will log in using a password or animal PIN. (You chose which when you downloaded the username labels.) Show the children which button they will select to log in. Click the correct button on the screen yourself.</a:t>
            </a:r>
          </a:p>
        </p:txBody>
      </p:sp>
      <p:sp>
        <p:nvSpPr>
          <p:cNvPr id="4" name="Slide Number Placeholder 3"/>
          <p:cNvSpPr>
            <a:spLocks noGrp="1"/>
          </p:cNvSpPr>
          <p:nvPr>
            <p:ph type="sldNum" sz="quarter" idx="5"/>
          </p:nvPr>
        </p:nvSpPr>
        <p:spPr/>
        <p:txBody>
          <a:bodyPr/>
          <a:lstStyle/>
          <a:p>
            <a:fld id="{634104E0-79BA-4744-93FB-2C49E722D411}" type="slidenum">
              <a:rPr lang="en-GB" smtClean="0"/>
              <a:t>23</a:t>
            </a:fld>
            <a:endParaRPr lang="en-GB"/>
          </a:p>
        </p:txBody>
      </p:sp>
    </p:spTree>
    <p:extLst>
      <p:ext uri="{BB962C8B-B14F-4D97-AF65-F5344CB8AC3E}">
        <p14:creationId xmlns:p14="http://schemas.microsoft.com/office/powerpoint/2010/main" val="22101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pupils will enter their individual log in details. Now is a good time to give out their username labels which contain their username and password.</a:t>
            </a:r>
          </a:p>
        </p:txBody>
      </p:sp>
      <p:sp>
        <p:nvSpPr>
          <p:cNvPr id="4" name="Slide Number Placeholder 3"/>
          <p:cNvSpPr>
            <a:spLocks noGrp="1"/>
          </p:cNvSpPr>
          <p:nvPr>
            <p:ph type="sldNum" sz="quarter" idx="5"/>
          </p:nvPr>
        </p:nvSpPr>
        <p:spPr/>
        <p:txBody>
          <a:bodyPr/>
          <a:lstStyle/>
          <a:p>
            <a:fld id="{634104E0-79BA-4744-93FB-2C49E722D411}" type="slidenum">
              <a:rPr lang="en-GB" smtClean="0"/>
              <a:t>24</a:t>
            </a:fld>
            <a:endParaRPr lang="en-GB"/>
          </a:p>
        </p:txBody>
      </p:sp>
    </p:spTree>
    <p:extLst>
      <p:ext uri="{BB962C8B-B14F-4D97-AF65-F5344CB8AC3E}">
        <p14:creationId xmlns:p14="http://schemas.microsoft.com/office/powerpoint/2010/main" val="247443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pupils will enter their individual log in details. Now is a good time to give out their username labels which contain their username and PIN.</a:t>
            </a:r>
          </a:p>
        </p:txBody>
      </p:sp>
      <p:sp>
        <p:nvSpPr>
          <p:cNvPr id="4" name="Slide Number Placeholder 3"/>
          <p:cNvSpPr>
            <a:spLocks noGrp="1"/>
          </p:cNvSpPr>
          <p:nvPr>
            <p:ph type="sldNum" sz="quarter" idx="5"/>
          </p:nvPr>
        </p:nvSpPr>
        <p:spPr/>
        <p:txBody>
          <a:bodyPr/>
          <a:lstStyle/>
          <a:p>
            <a:fld id="{634104E0-79BA-4744-93FB-2C49E722D411}" type="slidenum">
              <a:rPr lang="en-GB" smtClean="0"/>
              <a:t>25</a:t>
            </a:fld>
            <a:endParaRPr lang="en-GB"/>
          </a:p>
        </p:txBody>
      </p:sp>
    </p:spTree>
    <p:extLst>
      <p:ext uri="{BB962C8B-B14F-4D97-AF65-F5344CB8AC3E}">
        <p14:creationId xmlns:p14="http://schemas.microsoft.com/office/powerpoint/2010/main" val="3183887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Pause on this slide while the pupils log in. They may need your help entering their login details the first time they log in.</a:t>
            </a:r>
          </a:p>
        </p:txBody>
      </p:sp>
      <p:sp>
        <p:nvSpPr>
          <p:cNvPr id="4" name="Slide Number Placeholder 3"/>
          <p:cNvSpPr>
            <a:spLocks noGrp="1"/>
          </p:cNvSpPr>
          <p:nvPr>
            <p:ph type="sldNum" sz="quarter" idx="5"/>
          </p:nvPr>
        </p:nvSpPr>
        <p:spPr/>
        <p:txBody>
          <a:bodyPr/>
          <a:lstStyle/>
          <a:p>
            <a:fld id="{634104E0-79BA-4744-93FB-2C49E722D411}" type="slidenum">
              <a:rPr lang="en-GB" smtClean="0"/>
              <a:t>26</a:t>
            </a:fld>
            <a:endParaRPr lang="en-GB"/>
          </a:p>
        </p:txBody>
      </p:sp>
    </p:spTree>
    <p:extLst>
      <p:ext uri="{BB962C8B-B14F-4D97-AF65-F5344CB8AC3E}">
        <p14:creationId xmlns:p14="http://schemas.microsoft.com/office/powerpoint/2010/main" val="4044370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Once pupils have logged in, they’ll be able to choose their bot.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Once they have chosen their Bot, they cannot go back and change it. HOWEVER they will be able to customise their avatars in the Custom Shack once they’ve earned some coins.</a:t>
            </a:r>
          </a:p>
        </p:txBody>
      </p:sp>
      <p:sp>
        <p:nvSpPr>
          <p:cNvPr id="4" name="Slide Number Placeholder 3"/>
          <p:cNvSpPr>
            <a:spLocks noGrp="1"/>
          </p:cNvSpPr>
          <p:nvPr>
            <p:ph type="sldNum" sz="quarter" idx="5"/>
          </p:nvPr>
        </p:nvSpPr>
        <p:spPr/>
        <p:txBody>
          <a:bodyPr/>
          <a:lstStyle/>
          <a:p>
            <a:fld id="{634104E0-79BA-4744-93FB-2C49E722D411}" type="slidenum">
              <a:rPr lang="en-GB" smtClean="0"/>
              <a:t>27</a:t>
            </a:fld>
            <a:endParaRPr lang="en-GB"/>
          </a:p>
        </p:txBody>
      </p:sp>
    </p:spTree>
    <p:extLst>
      <p:ext uri="{BB962C8B-B14F-4D97-AF65-F5344CB8AC3E}">
        <p14:creationId xmlns:p14="http://schemas.microsoft.com/office/powerpoint/2010/main" val="2196052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then pick themselves a bot name by pressing one of the green buttons. If they don’t like any of the five suggestions, press the orange button to see some different options.</a:t>
            </a:r>
          </a:p>
        </p:txBody>
      </p:sp>
      <p:sp>
        <p:nvSpPr>
          <p:cNvPr id="4" name="Slide Number Placeholder 3"/>
          <p:cNvSpPr>
            <a:spLocks noGrp="1"/>
          </p:cNvSpPr>
          <p:nvPr>
            <p:ph type="sldNum" sz="quarter" idx="5"/>
          </p:nvPr>
        </p:nvSpPr>
        <p:spPr/>
        <p:txBody>
          <a:bodyPr/>
          <a:lstStyle/>
          <a:p>
            <a:fld id="{634104E0-79BA-4744-93FB-2C49E722D411}" type="slidenum">
              <a:rPr lang="en-GB" smtClean="0"/>
              <a:t>28</a:t>
            </a:fld>
            <a:endParaRPr lang="en-GB"/>
          </a:p>
        </p:txBody>
      </p:sp>
    </p:spTree>
    <p:extLst>
      <p:ext uri="{BB962C8B-B14F-4D97-AF65-F5344CB8AC3E}">
        <p14:creationId xmlns:p14="http://schemas.microsoft.com/office/powerpoint/2010/main" val="2289734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the age of your pupils, you may want to show them around the game using slides 30-40.</a:t>
            </a:r>
          </a:p>
          <a:p>
            <a:endParaRPr lang="en-GB" dirty="0"/>
          </a:p>
          <a:p>
            <a:r>
              <a:rPr lang="en-GB" dirty="0"/>
              <a:t>However, if they’re IT savvy enough, you might prefer to let them figure it out.</a:t>
            </a:r>
          </a:p>
        </p:txBody>
      </p:sp>
      <p:sp>
        <p:nvSpPr>
          <p:cNvPr id="4" name="Slide Number Placeholder 3"/>
          <p:cNvSpPr>
            <a:spLocks noGrp="1"/>
          </p:cNvSpPr>
          <p:nvPr>
            <p:ph type="sldNum" sz="quarter" idx="5"/>
          </p:nvPr>
        </p:nvSpPr>
        <p:spPr/>
        <p:txBody>
          <a:bodyPr/>
          <a:lstStyle/>
          <a:p>
            <a:fld id="{634104E0-79BA-4744-93FB-2C49E722D411}" type="slidenum">
              <a:rPr lang="en-GB" smtClean="0"/>
              <a:t>29</a:t>
            </a:fld>
            <a:endParaRPr lang="en-GB"/>
          </a:p>
        </p:txBody>
      </p:sp>
    </p:spTree>
    <p:extLst>
      <p:ext uri="{BB962C8B-B14F-4D97-AF65-F5344CB8AC3E}">
        <p14:creationId xmlns:p14="http://schemas.microsoft.com/office/powerpoint/2010/main" val="3348812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game modes: Story and Challenge. When you first play, Challenge mode is locked, so we’ll start in Story mode.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click on the Challenge button in the game to find out which level Challenge mode unlocks at.)</a:t>
            </a:r>
          </a:p>
        </p:txBody>
      </p:sp>
      <p:sp>
        <p:nvSpPr>
          <p:cNvPr id="4" name="Slide Number Placeholder 3"/>
          <p:cNvSpPr>
            <a:spLocks noGrp="1"/>
          </p:cNvSpPr>
          <p:nvPr>
            <p:ph type="sldNum" sz="quarter" idx="5"/>
          </p:nvPr>
        </p:nvSpPr>
        <p:spPr/>
        <p:txBody>
          <a:bodyPr/>
          <a:lstStyle/>
          <a:p>
            <a:fld id="{634104E0-79BA-4744-93FB-2C49E722D411}" type="slidenum">
              <a:rPr lang="en-GB" smtClean="0"/>
              <a:t>30</a:t>
            </a:fld>
            <a:endParaRPr lang="en-GB"/>
          </a:p>
        </p:txBody>
      </p:sp>
    </p:spTree>
    <p:extLst>
      <p:ext uri="{BB962C8B-B14F-4D97-AF65-F5344CB8AC3E}">
        <p14:creationId xmlns:p14="http://schemas.microsoft.com/office/powerpoint/2010/main" val="45864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18 stages altogether, to transform Rusty into a Diamond. You’ll start on Rust stage. Once you’ve completed Rust stage, you’ll unlock Iron stage.</a:t>
            </a:r>
          </a:p>
        </p:txBody>
      </p:sp>
      <p:sp>
        <p:nvSpPr>
          <p:cNvPr id="4" name="Slide Number Placeholder 3"/>
          <p:cNvSpPr>
            <a:spLocks noGrp="1"/>
          </p:cNvSpPr>
          <p:nvPr>
            <p:ph type="sldNum" sz="quarter" idx="5"/>
          </p:nvPr>
        </p:nvSpPr>
        <p:spPr/>
        <p:txBody>
          <a:bodyPr/>
          <a:lstStyle/>
          <a:p>
            <a:fld id="{634104E0-79BA-4744-93FB-2C49E722D411}" type="slidenum">
              <a:rPr lang="en-GB" smtClean="0"/>
              <a:t>31</a:t>
            </a:fld>
            <a:endParaRPr lang="en-GB"/>
          </a:p>
        </p:txBody>
      </p:sp>
    </p:spTree>
    <p:extLst>
      <p:ext uri="{BB962C8B-B14F-4D97-AF65-F5344CB8AC3E}">
        <p14:creationId xmlns:p14="http://schemas.microsoft.com/office/powerpoint/2010/main" val="2374500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Rust stage contains 5 training levels to familiarise pupils with the interface. If the levels have a padlock on them, it means they are locked for now. Start at level 1.</a:t>
            </a:r>
          </a:p>
        </p:txBody>
      </p:sp>
      <p:sp>
        <p:nvSpPr>
          <p:cNvPr id="4" name="Slide Number Placeholder 3"/>
          <p:cNvSpPr>
            <a:spLocks noGrp="1"/>
          </p:cNvSpPr>
          <p:nvPr>
            <p:ph type="sldNum" sz="quarter" idx="5"/>
          </p:nvPr>
        </p:nvSpPr>
        <p:spPr/>
        <p:txBody>
          <a:bodyPr/>
          <a:lstStyle/>
          <a:p>
            <a:fld id="{634104E0-79BA-4744-93FB-2C49E722D411}" type="slidenum">
              <a:rPr lang="en-GB" smtClean="0"/>
              <a:t>32</a:t>
            </a:fld>
            <a:endParaRPr lang="en-GB"/>
          </a:p>
        </p:txBody>
      </p:sp>
    </p:spTree>
    <p:extLst>
      <p:ext uri="{BB962C8B-B14F-4D97-AF65-F5344CB8AC3E}">
        <p14:creationId xmlns:p14="http://schemas.microsoft.com/office/powerpoint/2010/main" val="359245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5</a:t>
            </a:fld>
            <a:endParaRPr lang="en-GB"/>
          </a:p>
        </p:txBody>
      </p:sp>
    </p:spTree>
    <p:extLst>
      <p:ext uri="{BB962C8B-B14F-4D97-AF65-F5344CB8AC3E}">
        <p14:creationId xmlns:p14="http://schemas.microsoft.com/office/powerpoint/2010/main" val="2676280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purpose of this animation is to show the pupils that you need to press Enter after each answer.</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33</a:t>
            </a:fld>
            <a:endParaRPr lang="en-GB"/>
          </a:p>
        </p:txBody>
      </p:sp>
    </p:spTree>
    <p:extLst>
      <p:ext uri="{BB962C8B-B14F-4D97-AF65-F5344CB8AC3E}">
        <p14:creationId xmlns:p14="http://schemas.microsoft.com/office/powerpoint/2010/main" val="37627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Players need to score 2 or 3 stars to unlock the next level. If they score 0 or 1 star, they need to improve their accuracy or speed.</a:t>
            </a:r>
          </a:p>
        </p:txBody>
      </p:sp>
      <p:sp>
        <p:nvSpPr>
          <p:cNvPr id="4" name="Slide Number Placeholder 3"/>
          <p:cNvSpPr>
            <a:spLocks noGrp="1"/>
          </p:cNvSpPr>
          <p:nvPr>
            <p:ph type="sldNum" sz="quarter" idx="5"/>
          </p:nvPr>
        </p:nvSpPr>
        <p:spPr/>
        <p:txBody>
          <a:bodyPr/>
          <a:lstStyle/>
          <a:p>
            <a:fld id="{634104E0-79BA-4744-93FB-2C49E722D411}" type="slidenum">
              <a:rPr lang="en-GB" smtClean="0"/>
              <a:t>34</a:t>
            </a:fld>
            <a:endParaRPr lang="en-GB"/>
          </a:p>
        </p:txBody>
      </p:sp>
    </p:spTree>
    <p:extLst>
      <p:ext uri="{BB962C8B-B14F-4D97-AF65-F5344CB8AC3E}">
        <p14:creationId xmlns:p14="http://schemas.microsoft.com/office/powerpoint/2010/main" val="2858550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Level 3 is still locked because I only earned 1 star on level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 </a:t>
            </a:r>
          </a:p>
        </p:txBody>
      </p:sp>
      <p:sp>
        <p:nvSpPr>
          <p:cNvPr id="4" name="Slide Number Placeholder 3"/>
          <p:cNvSpPr>
            <a:spLocks noGrp="1"/>
          </p:cNvSpPr>
          <p:nvPr>
            <p:ph type="sldNum" sz="quarter" idx="5"/>
          </p:nvPr>
        </p:nvSpPr>
        <p:spPr/>
        <p:txBody>
          <a:bodyPr/>
          <a:lstStyle/>
          <a:p>
            <a:fld id="{634104E0-79BA-4744-93FB-2C49E722D411}" type="slidenum">
              <a:rPr lang="en-GB" smtClean="0"/>
              <a:t>35</a:t>
            </a:fld>
            <a:endParaRPr lang="en-GB"/>
          </a:p>
        </p:txBody>
      </p:sp>
    </p:spTree>
    <p:extLst>
      <p:ext uri="{BB962C8B-B14F-4D97-AF65-F5344CB8AC3E}">
        <p14:creationId xmlns:p14="http://schemas.microsoft.com/office/powerpoint/2010/main" val="1151423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 </a:t>
            </a:r>
          </a:p>
        </p:txBody>
      </p:sp>
      <p:sp>
        <p:nvSpPr>
          <p:cNvPr id="4" name="Slide Number Placeholder 3"/>
          <p:cNvSpPr>
            <a:spLocks noGrp="1"/>
          </p:cNvSpPr>
          <p:nvPr>
            <p:ph type="sldNum" sz="quarter" idx="5"/>
          </p:nvPr>
        </p:nvSpPr>
        <p:spPr/>
        <p:txBody>
          <a:bodyPr/>
          <a:lstStyle/>
          <a:p>
            <a:fld id="{634104E0-79BA-4744-93FB-2C49E722D411}" type="slidenum">
              <a:rPr lang="en-GB" smtClean="0"/>
              <a:t>36</a:t>
            </a:fld>
            <a:endParaRPr lang="en-GB"/>
          </a:p>
        </p:txBody>
      </p:sp>
    </p:spTree>
    <p:extLst>
      <p:ext uri="{BB962C8B-B14F-4D97-AF65-F5344CB8AC3E}">
        <p14:creationId xmlns:p14="http://schemas.microsoft.com/office/powerpoint/2010/main" val="662691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 </a:t>
            </a:r>
          </a:p>
        </p:txBody>
      </p:sp>
      <p:sp>
        <p:nvSpPr>
          <p:cNvPr id="4" name="Slide Number Placeholder 3"/>
          <p:cNvSpPr>
            <a:spLocks noGrp="1"/>
          </p:cNvSpPr>
          <p:nvPr>
            <p:ph type="sldNum" sz="quarter" idx="5"/>
          </p:nvPr>
        </p:nvSpPr>
        <p:spPr/>
        <p:txBody>
          <a:bodyPr/>
          <a:lstStyle/>
          <a:p>
            <a:fld id="{634104E0-79BA-4744-93FB-2C49E722D411}" type="slidenum">
              <a:rPr lang="en-GB" smtClean="0"/>
              <a:t>37</a:t>
            </a:fld>
            <a:endParaRPr lang="en-GB"/>
          </a:p>
        </p:txBody>
      </p:sp>
    </p:spTree>
    <p:extLst>
      <p:ext uri="{BB962C8B-B14F-4D97-AF65-F5344CB8AC3E}">
        <p14:creationId xmlns:p14="http://schemas.microsoft.com/office/powerpoint/2010/main" val="2943369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certain levels are unlocked, the player earns a part to upgrade Rusty. The parts the children are collecting are evenly distributed throughout the stage.</a:t>
            </a:r>
          </a:p>
          <a:p>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38</a:t>
            </a:fld>
            <a:endParaRPr lang="en-GB"/>
          </a:p>
        </p:txBody>
      </p:sp>
    </p:spTree>
    <p:extLst>
      <p:ext uri="{BB962C8B-B14F-4D97-AF65-F5344CB8AC3E}">
        <p14:creationId xmlns:p14="http://schemas.microsoft.com/office/powerpoint/2010/main" val="823801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examples of the parts that players unlock in the first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9A324-81B9-487B-9C05-E74151149D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904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transformation from Rust to Diamond! Just for fun </a:t>
            </a:r>
            <a:r>
              <a:rPr lang="en-GB"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40</a:t>
            </a:fld>
            <a:endParaRPr lang="en-GB"/>
          </a:p>
        </p:txBody>
      </p:sp>
    </p:spTree>
    <p:extLst>
      <p:ext uri="{BB962C8B-B14F-4D97-AF65-F5344CB8AC3E}">
        <p14:creationId xmlns:p14="http://schemas.microsoft.com/office/powerpoint/2010/main" val="621943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Leave this screen up while the children play.</a:t>
            </a:r>
          </a:p>
        </p:txBody>
      </p:sp>
      <p:sp>
        <p:nvSpPr>
          <p:cNvPr id="4" name="Slide Number Placeholder 3"/>
          <p:cNvSpPr>
            <a:spLocks noGrp="1"/>
          </p:cNvSpPr>
          <p:nvPr>
            <p:ph type="sldNum" sz="quarter" idx="5"/>
          </p:nvPr>
        </p:nvSpPr>
        <p:spPr/>
        <p:txBody>
          <a:bodyPr/>
          <a:lstStyle/>
          <a:p>
            <a:fld id="{634104E0-79BA-4744-93FB-2C49E722D411}" type="slidenum">
              <a:rPr lang="en-GB" smtClean="0"/>
              <a:t>41</a:t>
            </a:fld>
            <a:endParaRPr lang="en-GB"/>
          </a:p>
        </p:txBody>
      </p:sp>
    </p:spTree>
    <p:extLst>
      <p:ext uri="{BB962C8B-B14F-4D97-AF65-F5344CB8AC3E}">
        <p14:creationId xmlns:p14="http://schemas.microsoft.com/office/powerpoint/2010/main" val="111432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 that pupils log out of their account whenever they finish playing on a shared device.</a:t>
            </a:r>
            <a:br>
              <a:rPr lang="en-GB" dirty="0"/>
            </a:br>
            <a:r>
              <a:rPr lang="en-GB" dirty="0"/>
              <a:t>Click on the image of your bot, at the top of the screen, then press the red “Log out” button.</a:t>
            </a:r>
          </a:p>
        </p:txBody>
      </p:sp>
      <p:sp>
        <p:nvSpPr>
          <p:cNvPr id="4" name="Slide Number Placeholder 3"/>
          <p:cNvSpPr>
            <a:spLocks noGrp="1"/>
          </p:cNvSpPr>
          <p:nvPr>
            <p:ph type="sldNum" sz="quarter" idx="5"/>
          </p:nvPr>
        </p:nvSpPr>
        <p:spPr/>
        <p:txBody>
          <a:bodyPr/>
          <a:lstStyle/>
          <a:p>
            <a:fld id="{634104E0-79BA-4744-93FB-2C49E722D411}" type="slidenum">
              <a:rPr lang="en-GB" smtClean="0"/>
              <a:t>42</a:t>
            </a:fld>
            <a:endParaRPr lang="en-GB"/>
          </a:p>
        </p:txBody>
      </p:sp>
    </p:spTree>
    <p:extLst>
      <p:ext uri="{BB962C8B-B14F-4D97-AF65-F5344CB8AC3E}">
        <p14:creationId xmlns:p14="http://schemas.microsoft.com/office/powerpoint/2010/main" val="241840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the launch session with the children sat away from the computers/tablets, so they aren’t distracted by the devices. (At slide 16 they’ll move to their devices – but we’ll remind you, don’t worry!)</a:t>
            </a:r>
          </a:p>
        </p:txBody>
      </p:sp>
      <p:sp>
        <p:nvSpPr>
          <p:cNvPr id="4" name="Slide Number Placeholder 3"/>
          <p:cNvSpPr>
            <a:spLocks noGrp="1"/>
          </p:cNvSpPr>
          <p:nvPr>
            <p:ph type="sldNum" sz="quarter" idx="5"/>
          </p:nvPr>
        </p:nvSpPr>
        <p:spPr/>
        <p:txBody>
          <a:bodyPr/>
          <a:lstStyle/>
          <a:p>
            <a:fld id="{634104E0-79BA-4744-93FB-2C49E722D411}" type="slidenum">
              <a:rPr lang="en-GB" smtClean="0"/>
              <a:t>6</a:t>
            </a:fld>
            <a:endParaRPr lang="en-GB"/>
          </a:p>
        </p:txBody>
      </p:sp>
    </p:spTree>
    <p:extLst>
      <p:ext uri="{BB962C8B-B14F-4D97-AF65-F5344CB8AC3E}">
        <p14:creationId xmlns:p14="http://schemas.microsoft.com/office/powerpoint/2010/main" val="66854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mode is about speedy correct answers on different skills.</a:t>
            </a:r>
          </a:p>
          <a:p>
            <a:r>
              <a:rPr lang="en-GB" dirty="0"/>
              <a:t>Remember, Challenge mode is locked to start with and can only be unlocked by getting to a certain point in Story mode.</a:t>
            </a:r>
          </a:p>
          <a:p>
            <a:r>
              <a:rPr lang="en-GB" dirty="0"/>
              <a:t>You start in Challenge level 1. To unlock the next level, you need to correctly answer 12 questions in a minute.</a:t>
            </a:r>
          </a:p>
          <a:p>
            <a:r>
              <a:rPr lang="en-GB" dirty="0"/>
              <a:t>Each game takes 1 minute. Answer as many questions as you can. Answer correctly in less than 3 seconds per question to earn bronze, silver and gold trophies.</a:t>
            </a:r>
          </a:p>
        </p:txBody>
      </p:sp>
      <p:sp>
        <p:nvSpPr>
          <p:cNvPr id="4" name="Slide Number Placeholder 3"/>
          <p:cNvSpPr>
            <a:spLocks noGrp="1"/>
          </p:cNvSpPr>
          <p:nvPr>
            <p:ph type="sldNum" sz="quarter" idx="5"/>
          </p:nvPr>
        </p:nvSpPr>
        <p:spPr/>
        <p:txBody>
          <a:bodyPr/>
          <a:lstStyle/>
          <a:p>
            <a:fld id="{634104E0-79BA-4744-93FB-2C49E722D411}" type="slidenum">
              <a:rPr lang="en-GB" smtClean="0"/>
              <a:t>43</a:t>
            </a:fld>
            <a:endParaRPr lang="en-GB"/>
          </a:p>
        </p:txBody>
      </p:sp>
    </p:spTree>
    <p:extLst>
      <p:ext uri="{BB962C8B-B14F-4D97-AF65-F5344CB8AC3E}">
        <p14:creationId xmlns:p14="http://schemas.microsoft.com/office/powerpoint/2010/main" val="135528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Towards the end of the session, after pupils have logged out of NumBots, you may want to reflect on the experience as a group and explain how the pupils will be using NumBots going forward.</a:t>
            </a:r>
          </a:p>
        </p:txBody>
      </p:sp>
      <p:sp>
        <p:nvSpPr>
          <p:cNvPr id="4" name="Slide Number Placeholder 3"/>
          <p:cNvSpPr>
            <a:spLocks noGrp="1"/>
          </p:cNvSpPr>
          <p:nvPr>
            <p:ph type="sldNum" sz="quarter" idx="5"/>
          </p:nvPr>
        </p:nvSpPr>
        <p:spPr/>
        <p:txBody>
          <a:bodyPr/>
          <a:lstStyle/>
          <a:p>
            <a:fld id="{634104E0-79BA-4744-93FB-2C49E722D411}" type="slidenum">
              <a:rPr lang="en-GB" smtClean="0"/>
              <a:t>44</a:t>
            </a:fld>
            <a:endParaRPr lang="en-GB"/>
          </a:p>
        </p:txBody>
      </p:sp>
    </p:spTree>
    <p:extLst>
      <p:ext uri="{BB962C8B-B14F-4D97-AF65-F5344CB8AC3E}">
        <p14:creationId xmlns:p14="http://schemas.microsoft.com/office/powerpoint/2010/main" val="3172108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 anyone unlock the Custom Shack? Earn a badge? Earn an upgrade for Rusty? Change their bot in the Custom Shack?</a:t>
            </a:r>
          </a:p>
        </p:txBody>
      </p:sp>
      <p:sp>
        <p:nvSpPr>
          <p:cNvPr id="4" name="Slide Number Placeholder 3"/>
          <p:cNvSpPr>
            <a:spLocks noGrp="1"/>
          </p:cNvSpPr>
          <p:nvPr>
            <p:ph type="sldNum" sz="quarter" idx="5"/>
          </p:nvPr>
        </p:nvSpPr>
        <p:spPr/>
        <p:txBody>
          <a:bodyPr/>
          <a:lstStyle/>
          <a:p>
            <a:fld id="{634104E0-79BA-4744-93FB-2C49E722D411}" type="slidenum">
              <a:rPr lang="en-GB" smtClean="0"/>
              <a:t>45</a:t>
            </a:fld>
            <a:endParaRPr lang="en-GB"/>
          </a:p>
        </p:txBody>
      </p:sp>
    </p:spTree>
    <p:extLst>
      <p:ext uri="{BB962C8B-B14F-4D97-AF65-F5344CB8AC3E}">
        <p14:creationId xmlns:p14="http://schemas.microsoft.com/office/powerpoint/2010/main" val="3104106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46</a:t>
            </a:fld>
            <a:endParaRPr lang="en-GB"/>
          </a:p>
        </p:txBody>
      </p:sp>
    </p:spTree>
    <p:extLst>
      <p:ext uri="{BB962C8B-B14F-4D97-AF65-F5344CB8AC3E}">
        <p14:creationId xmlns:p14="http://schemas.microsoft.com/office/powerpoint/2010/main" val="3790609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reach Iron level 26 in Story mode, you’ll unlock “Challenge Mode”. There are 32 new games in Challenge mode. Click the green arrow to begin playing. Answer as many questions as you can in 1 minute and win trophies for high scores.</a:t>
            </a:r>
          </a:p>
        </p:txBody>
      </p:sp>
      <p:sp>
        <p:nvSpPr>
          <p:cNvPr id="4" name="Slide Number Placeholder 3"/>
          <p:cNvSpPr>
            <a:spLocks noGrp="1"/>
          </p:cNvSpPr>
          <p:nvPr>
            <p:ph type="sldNum" sz="quarter" idx="5"/>
          </p:nvPr>
        </p:nvSpPr>
        <p:spPr/>
        <p:txBody>
          <a:bodyPr/>
          <a:lstStyle/>
          <a:p>
            <a:fld id="{634104E0-79BA-4744-93FB-2C49E722D411}" type="slidenum">
              <a:rPr lang="en-GB" smtClean="0"/>
              <a:t>47</a:t>
            </a:fld>
            <a:endParaRPr lang="en-GB"/>
          </a:p>
        </p:txBody>
      </p:sp>
    </p:spTree>
    <p:extLst>
      <p:ext uri="{BB962C8B-B14F-4D97-AF65-F5344CB8AC3E}">
        <p14:creationId xmlns:p14="http://schemas.microsoft.com/office/powerpoint/2010/main" val="2574903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earned for completing certain milestones, like playing regularly or answering lots of questions correctly.</a:t>
            </a:r>
          </a:p>
        </p:txBody>
      </p:sp>
      <p:sp>
        <p:nvSpPr>
          <p:cNvPr id="4" name="Slide Number Placeholder 3"/>
          <p:cNvSpPr>
            <a:spLocks noGrp="1"/>
          </p:cNvSpPr>
          <p:nvPr>
            <p:ph type="sldNum" sz="quarter" idx="5"/>
          </p:nvPr>
        </p:nvSpPr>
        <p:spPr/>
        <p:txBody>
          <a:bodyPr/>
          <a:lstStyle/>
          <a:p>
            <a:fld id="{634104E0-79BA-4744-93FB-2C49E722D411}" type="slidenum">
              <a:rPr lang="en-GB" smtClean="0"/>
              <a:t>48</a:t>
            </a:fld>
            <a:endParaRPr lang="en-GB"/>
          </a:p>
        </p:txBody>
      </p:sp>
    </p:spTree>
    <p:extLst>
      <p:ext uri="{BB962C8B-B14F-4D97-AF65-F5344CB8AC3E}">
        <p14:creationId xmlns:p14="http://schemas.microsoft.com/office/powerpoint/2010/main" val="1301437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how high up the pupil </a:t>
            </a:r>
            <a:r>
              <a:rPr lang="en-GB" dirty="0" err="1"/>
              <a:t>leaderboard</a:t>
            </a:r>
            <a:r>
              <a:rPr lang="en-GB" dirty="0"/>
              <a:t> you can get. Click on the star to order by number of stars, instead of coins. And switch the toggle across to view all time scores, instead of from the last 7 days.</a:t>
            </a:r>
            <a:br>
              <a:rPr lang="en-GB" dirty="0"/>
            </a:br>
            <a:br>
              <a:rPr lang="en-GB" dirty="0"/>
            </a:br>
            <a:r>
              <a:rPr lang="en-GB" dirty="0"/>
              <a:t>Delete this slide if you have hidden the </a:t>
            </a:r>
            <a:r>
              <a:rPr lang="en-GB" dirty="0" err="1"/>
              <a:t>leaderboards</a:t>
            </a:r>
            <a:r>
              <a:rPr lang="en-GB" dirty="0"/>
              <a:t>.</a:t>
            </a:r>
          </a:p>
        </p:txBody>
      </p:sp>
      <p:sp>
        <p:nvSpPr>
          <p:cNvPr id="4" name="Slide Number Placeholder 3"/>
          <p:cNvSpPr>
            <a:spLocks noGrp="1"/>
          </p:cNvSpPr>
          <p:nvPr>
            <p:ph type="sldNum" sz="quarter" idx="5"/>
          </p:nvPr>
        </p:nvSpPr>
        <p:spPr/>
        <p:txBody>
          <a:bodyPr/>
          <a:lstStyle/>
          <a:p>
            <a:fld id="{634104E0-79BA-4744-93FB-2C49E722D411}" type="slidenum">
              <a:rPr lang="en-GB" smtClean="0"/>
              <a:t>49</a:t>
            </a:fld>
            <a:endParaRPr lang="en-GB"/>
          </a:p>
        </p:txBody>
      </p:sp>
    </p:spTree>
    <p:extLst>
      <p:ext uri="{BB962C8B-B14F-4D97-AF65-F5344CB8AC3E}">
        <p14:creationId xmlns:p14="http://schemas.microsoft.com/office/powerpoint/2010/main" val="3900052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earn 800 coins, the Custom Shack will unlock. You can spend the coins you’ve earned to customise your Bot.</a:t>
            </a:r>
          </a:p>
        </p:txBody>
      </p:sp>
      <p:sp>
        <p:nvSpPr>
          <p:cNvPr id="4" name="Slide Number Placeholder 3"/>
          <p:cNvSpPr>
            <a:spLocks noGrp="1"/>
          </p:cNvSpPr>
          <p:nvPr>
            <p:ph type="sldNum" sz="quarter" idx="5"/>
          </p:nvPr>
        </p:nvSpPr>
        <p:spPr/>
        <p:txBody>
          <a:bodyPr/>
          <a:lstStyle/>
          <a:p>
            <a:fld id="{634104E0-79BA-4744-93FB-2C49E722D411}" type="slidenum">
              <a:rPr lang="en-GB" smtClean="0"/>
              <a:t>50</a:t>
            </a:fld>
            <a:endParaRPr lang="en-GB"/>
          </a:p>
        </p:txBody>
      </p:sp>
    </p:spTree>
    <p:extLst>
      <p:ext uri="{BB962C8B-B14F-4D97-AF65-F5344CB8AC3E}">
        <p14:creationId xmlns:p14="http://schemas.microsoft.com/office/powerpoint/2010/main" val="3651021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the “Add to Scrapheap” button in the Custom Shack to save up to 20 unique bots. Press the green arrow button to download and print your favourite creations.</a:t>
            </a:r>
          </a:p>
        </p:txBody>
      </p:sp>
      <p:sp>
        <p:nvSpPr>
          <p:cNvPr id="4" name="Slide Number Placeholder 3"/>
          <p:cNvSpPr>
            <a:spLocks noGrp="1"/>
          </p:cNvSpPr>
          <p:nvPr>
            <p:ph type="sldNum" sz="quarter" idx="5"/>
          </p:nvPr>
        </p:nvSpPr>
        <p:spPr/>
        <p:txBody>
          <a:bodyPr/>
          <a:lstStyle/>
          <a:p>
            <a:fld id="{634104E0-79BA-4744-93FB-2C49E722D411}" type="slidenum">
              <a:rPr lang="en-GB" smtClean="0"/>
              <a:t>51</a:t>
            </a:fld>
            <a:endParaRPr lang="en-GB"/>
          </a:p>
        </p:txBody>
      </p:sp>
    </p:spTree>
    <p:extLst>
      <p:ext uri="{BB962C8B-B14F-4D97-AF65-F5344CB8AC3E}">
        <p14:creationId xmlns:p14="http://schemas.microsoft.com/office/powerpoint/2010/main" val="2685952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image of your bot, at the top of the screen, to access the Inventory. This acts as a menu so that you can easily access all the additional fun features.</a:t>
            </a:r>
          </a:p>
        </p:txBody>
      </p:sp>
      <p:sp>
        <p:nvSpPr>
          <p:cNvPr id="4" name="Slide Number Placeholder 3"/>
          <p:cNvSpPr>
            <a:spLocks noGrp="1"/>
          </p:cNvSpPr>
          <p:nvPr>
            <p:ph type="sldNum" sz="quarter" idx="5"/>
          </p:nvPr>
        </p:nvSpPr>
        <p:spPr/>
        <p:txBody>
          <a:bodyPr/>
          <a:lstStyle/>
          <a:p>
            <a:fld id="{634104E0-79BA-4744-93FB-2C49E722D411}" type="slidenum">
              <a:rPr lang="en-GB" smtClean="0"/>
              <a:t>52</a:t>
            </a:fld>
            <a:endParaRPr lang="en-GB"/>
          </a:p>
        </p:txBody>
      </p:sp>
    </p:spTree>
    <p:extLst>
      <p:ext uri="{BB962C8B-B14F-4D97-AF65-F5344CB8AC3E}">
        <p14:creationId xmlns:p14="http://schemas.microsoft.com/office/powerpoint/2010/main" val="54945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1 minute video, we meet Rusty (the protagonist in NumBots) and some of his robot 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 this video at the start of the launch session to get your pupils excited about NumBots and curious to find out more. </a:t>
            </a:r>
            <a:br>
              <a:rPr lang="en-GB" dirty="0"/>
            </a:br>
            <a:br>
              <a:rPr lang="en-GB" dirty="0"/>
            </a:br>
            <a:r>
              <a:rPr lang="en-GB" dirty="0"/>
              <a:t>Press play to start the video. You may need to wiggle the cursor. If your computer is struggling, here’s the video on YouTube: https://</a:t>
            </a:r>
            <a:r>
              <a:rPr lang="en-GB" dirty="0" err="1"/>
              <a:t>youtu.be</a:t>
            </a:r>
            <a:r>
              <a:rPr lang="en-GB" dirty="0"/>
              <a:t>/AeO2u2bSD6A</a:t>
            </a:r>
          </a:p>
        </p:txBody>
      </p:sp>
      <p:sp>
        <p:nvSpPr>
          <p:cNvPr id="4" name="Slide Number Placeholder 3"/>
          <p:cNvSpPr>
            <a:spLocks noGrp="1"/>
          </p:cNvSpPr>
          <p:nvPr>
            <p:ph type="sldNum" sz="quarter" idx="5"/>
          </p:nvPr>
        </p:nvSpPr>
        <p:spPr/>
        <p:txBody>
          <a:bodyPr/>
          <a:lstStyle/>
          <a:p>
            <a:fld id="{634104E0-79BA-4744-93FB-2C49E722D411}" type="slidenum">
              <a:rPr lang="en-GB" smtClean="0"/>
              <a:t>7</a:t>
            </a:fld>
            <a:endParaRPr lang="en-GB"/>
          </a:p>
        </p:txBody>
      </p:sp>
    </p:spTree>
    <p:extLst>
      <p:ext uri="{BB962C8B-B14F-4D97-AF65-F5344CB8AC3E}">
        <p14:creationId xmlns:p14="http://schemas.microsoft.com/office/powerpoint/2010/main" val="1123577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to explain what they will be awarding certificates for and how often. (Delete this slide if you are not going to use the Certificate Hub to produce auto-populated certificates, recognising your pupils’ achievements.)</a:t>
            </a:r>
          </a:p>
        </p:txBody>
      </p:sp>
      <p:sp>
        <p:nvSpPr>
          <p:cNvPr id="4" name="Slide Number Placeholder 3"/>
          <p:cNvSpPr>
            <a:spLocks noGrp="1"/>
          </p:cNvSpPr>
          <p:nvPr>
            <p:ph type="sldNum" sz="quarter" idx="5"/>
          </p:nvPr>
        </p:nvSpPr>
        <p:spPr/>
        <p:txBody>
          <a:bodyPr/>
          <a:lstStyle/>
          <a:p>
            <a:fld id="{634104E0-79BA-4744-93FB-2C49E722D411}" type="slidenum">
              <a:rPr lang="en-GB" smtClean="0"/>
              <a:t>53</a:t>
            </a:fld>
            <a:endParaRPr lang="en-GB"/>
          </a:p>
        </p:txBody>
      </p:sp>
    </p:spTree>
    <p:extLst>
      <p:ext uri="{BB962C8B-B14F-4D97-AF65-F5344CB8AC3E}">
        <p14:creationId xmlns:p14="http://schemas.microsoft.com/office/powerpoint/2010/main" val="4077562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whole section if it’s not right for your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usually best to cover this once they’ve logged in and played on NumBots.</a:t>
            </a:r>
            <a:r>
              <a:rPr lang="en-GB" sz="1200" dirty="0"/>
              <a:t> We suggest coming back to this part of the slide deck </a:t>
            </a:r>
            <a:r>
              <a:rPr lang="en-GB" sz="1200" i="1" dirty="0"/>
              <a:t>after</a:t>
            </a:r>
            <a:r>
              <a:rPr lang="en-GB" sz="1200" dirty="0"/>
              <a:t> they’ve been playing a while, or even in a follow up lesson.</a:t>
            </a:r>
            <a:endParaRPr lang="en-GB" sz="1200" b="1" dirty="0"/>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54</a:t>
            </a:fld>
            <a:endParaRPr lang="en-GB"/>
          </a:p>
        </p:txBody>
      </p:sp>
    </p:spTree>
    <p:extLst>
      <p:ext uri="{BB962C8B-B14F-4D97-AF65-F5344CB8AC3E}">
        <p14:creationId xmlns:p14="http://schemas.microsoft.com/office/powerpoint/2010/main" val="2562507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a:p>
            <a:r>
              <a:rPr lang="en-GB" dirty="0"/>
              <a:t>The three core strands of NumBots are subitising (“counting without counting”), number bonds and addition &amp; subtraction. Here are some screenshots of the representations we use.</a:t>
            </a:r>
          </a:p>
        </p:txBody>
      </p:sp>
      <p:sp>
        <p:nvSpPr>
          <p:cNvPr id="4" name="Slide Number Placeholder 3"/>
          <p:cNvSpPr>
            <a:spLocks noGrp="1"/>
          </p:cNvSpPr>
          <p:nvPr>
            <p:ph type="sldNum" sz="quarter" idx="5"/>
          </p:nvPr>
        </p:nvSpPr>
        <p:spPr/>
        <p:txBody>
          <a:bodyPr/>
          <a:lstStyle/>
          <a:p>
            <a:fld id="{634104E0-79BA-4744-93FB-2C49E722D411}" type="slidenum">
              <a:rPr lang="en-GB" smtClean="0"/>
              <a:t>55</a:t>
            </a:fld>
            <a:endParaRPr lang="en-GB"/>
          </a:p>
        </p:txBody>
      </p:sp>
    </p:spTree>
    <p:extLst>
      <p:ext uri="{BB962C8B-B14F-4D97-AF65-F5344CB8AC3E}">
        <p14:creationId xmlns:p14="http://schemas.microsoft.com/office/powerpoint/2010/main" val="3319464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a:t>
            </a:r>
          </a:p>
        </p:txBody>
      </p:sp>
      <p:sp>
        <p:nvSpPr>
          <p:cNvPr id="4" name="Slide Number Placeholder 3"/>
          <p:cNvSpPr>
            <a:spLocks noGrp="1"/>
          </p:cNvSpPr>
          <p:nvPr>
            <p:ph type="sldNum" sz="quarter" idx="5"/>
          </p:nvPr>
        </p:nvSpPr>
        <p:spPr/>
        <p:txBody>
          <a:bodyPr/>
          <a:lstStyle/>
          <a:p>
            <a:fld id="{634104E0-79BA-4744-93FB-2C49E722D411}" type="slidenum">
              <a:rPr lang="en-GB" smtClean="0"/>
              <a:t>56</a:t>
            </a:fld>
            <a:endParaRPr lang="en-GB"/>
          </a:p>
        </p:txBody>
      </p:sp>
    </p:spTree>
    <p:extLst>
      <p:ext uri="{BB962C8B-B14F-4D97-AF65-F5344CB8AC3E}">
        <p14:creationId xmlns:p14="http://schemas.microsoft.com/office/powerpoint/2010/main" val="3859529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a:t>
            </a:r>
          </a:p>
        </p:txBody>
      </p:sp>
      <p:sp>
        <p:nvSpPr>
          <p:cNvPr id="4" name="Slide Number Placeholder 3"/>
          <p:cNvSpPr>
            <a:spLocks noGrp="1"/>
          </p:cNvSpPr>
          <p:nvPr>
            <p:ph type="sldNum" sz="quarter" idx="5"/>
          </p:nvPr>
        </p:nvSpPr>
        <p:spPr/>
        <p:txBody>
          <a:bodyPr/>
          <a:lstStyle/>
          <a:p>
            <a:fld id="{634104E0-79BA-4744-93FB-2C49E722D411}" type="slidenum">
              <a:rPr lang="en-GB" smtClean="0"/>
              <a:t>57</a:t>
            </a:fld>
            <a:endParaRPr lang="en-GB"/>
          </a:p>
        </p:txBody>
      </p:sp>
    </p:spTree>
    <p:extLst>
      <p:ext uri="{BB962C8B-B14F-4D97-AF65-F5344CB8AC3E}">
        <p14:creationId xmlns:p14="http://schemas.microsoft.com/office/powerpoint/2010/main" val="1181762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104E0-79BA-4744-93FB-2C49E722D411}" type="slidenum">
              <a:rPr lang="en-GB" smtClean="0"/>
              <a:t>8</a:t>
            </a:fld>
            <a:endParaRPr lang="en-GB"/>
          </a:p>
        </p:txBody>
      </p:sp>
    </p:spTree>
    <p:extLst>
      <p:ext uri="{BB962C8B-B14F-4D97-AF65-F5344CB8AC3E}">
        <p14:creationId xmlns:p14="http://schemas.microsoft.com/office/powerpoint/2010/main" val="67099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take hands up, use cold call* or use partner talk to elicit responses.</a:t>
            </a:r>
          </a:p>
          <a:p>
            <a:endParaRPr lang="en-GB" dirty="0"/>
          </a:p>
          <a:p>
            <a:r>
              <a:rPr lang="en-GB" dirty="0"/>
              <a:t>* Children keep their hands down and you choose someone.</a:t>
            </a:r>
          </a:p>
        </p:txBody>
      </p:sp>
      <p:sp>
        <p:nvSpPr>
          <p:cNvPr id="4" name="Slide Number Placeholder 3"/>
          <p:cNvSpPr>
            <a:spLocks noGrp="1"/>
          </p:cNvSpPr>
          <p:nvPr>
            <p:ph type="sldNum" sz="quarter" idx="5"/>
          </p:nvPr>
        </p:nvSpPr>
        <p:spPr/>
        <p:txBody>
          <a:bodyPr/>
          <a:lstStyle/>
          <a:p>
            <a:fld id="{634104E0-79BA-4744-93FB-2C49E722D411}" type="slidenum">
              <a:rPr lang="en-GB" smtClean="0"/>
              <a:t>9</a:t>
            </a:fld>
            <a:endParaRPr lang="en-GB"/>
          </a:p>
        </p:txBody>
      </p:sp>
    </p:spTree>
    <p:extLst>
      <p:ext uri="{BB962C8B-B14F-4D97-AF65-F5344CB8AC3E}">
        <p14:creationId xmlns:p14="http://schemas.microsoft.com/office/powerpoint/2010/main" val="237083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revealing each name you could get them to call out the name together.</a:t>
            </a:r>
          </a:p>
          <a:p>
            <a:r>
              <a:rPr lang="en-GB" dirty="0"/>
              <a:t>e.g. “After 3, what’s the name of this bot [pointing to Unicorn]? 1…2…3…”</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10</a:t>
            </a:fld>
            <a:endParaRPr lang="en-GB"/>
          </a:p>
        </p:txBody>
      </p:sp>
    </p:spTree>
    <p:extLst>
      <p:ext uri="{BB962C8B-B14F-4D97-AF65-F5344CB8AC3E}">
        <p14:creationId xmlns:p14="http://schemas.microsoft.com/office/powerpoint/2010/main" val="137834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Improve, make better, use new parts, get shiny, etc</a:t>
            </a:r>
          </a:p>
        </p:txBody>
      </p:sp>
      <p:sp>
        <p:nvSpPr>
          <p:cNvPr id="4" name="Slide Number Placeholder 3"/>
          <p:cNvSpPr>
            <a:spLocks noGrp="1"/>
          </p:cNvSpPr>
          <p:nvPr>
            <p:ph type="sldNum" sz="quarter" idx="5"/>
          </p:nvPr>
        </p:nvSpPr>
        <p:spPr/>
        <p:txBody>
          <a:bodyPr/>
          <a:lstStyle/>
          <a:p>
            <a:fld id="{634104E0-79BA-4744-93FB-2C49E722D411}" type="slidenum">
              <a:rPr lang="en-GB" smtClean="0"/>
              <a:t>11</a:t>
            </a:fld>
            <a:endParaRPr lang="en-GB"/>
          </a:p>
        </p:txBody>
      </p:sp>
    </p:spTree>
    <p:extLst>
      <p:ext uri="{BB962C8B-B14F-4D97-AF65-F5344CB8AC3E}">
        <p14:creationId xmlns:p14="http://schemas.microsoft.com/office/powerpoint/2010/main" val="240986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9F7B-761B-4633-8A47-A60A917EAB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572AE-8670-48B8-ACC6-FC9715580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ADD6E-AA41-4837-8F0E-EB7E29A6D8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79967D-191A-4118-9B2A-417F37E48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FACEF4-0E8C-4A75-8987-571E8B4295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016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D677-1662-4CA7-9F8E-3315B8DCDCD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391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5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00D4-E84A-4819-8394-B71C4DB3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20E008-C54A-47C7-93F7-F0CAB3660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776E5E-6527-47EB-A485-AD9534D2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3755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3E6D-C61B-404D-ACD6-541C0D5DE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D00CBA-17B0-40C3-B1CD-67F901768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E86F82-0BD2-4E58-B37B-578511924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99411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1D10-74CA-425B-9B3D-0BCF6835A5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E35E07-6D16-4679-A9EA-2E06A7F097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4145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BC77D-870F-4A49-854E-0E7B28DD3A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D7607-65BF-4C2F-90B8-1F173CB7BF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390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113"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C161-1504-4680-809E-AFC955835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BB1D6-0D9B-4773-9738-AB01228E1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1577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42D6-4B76-4C52-95A4-7D4FE2DFE0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AC0D6A-54ED-4FD0-A9E3-CCAD1B6060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855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1-BC1B-44D7-93D4-890607385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4BD123-7B6C-4438-8A33-7DF6C92FB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545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736A-8F58-4E24-890E-57649FFF38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F324FA-04A2-4752-ADE3-A85372F06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8BBD99-8B7D-472D-B2DF-003F7A262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8871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64405" y="320154"/>
            <a:ext cx="7869539" cy="1122680"/>
          </a:xfrm>
          <a:prstGeom prst="rect">
            <a:avLst/>
          </a:prstGeom>
        </p:spPr>
        <p:txBody>
          <a:bodyPr wrap="square" lIns="0" tIns="0" rIns="0" bIns="0">
            <a:spAutoFit/>
          </a:bodyPr>
          <a:lstStyle>
            <a:lvl1pPr>
              <a:defRPr sz="3600" b="1" i="0">
                <a:solidFill>
                  <a:srgbClr val="231F20"/>
                </a:solidFill>
                <a:latin typeface="Arial"/>
                <a:cs typeface="Arial"/>
              </a:defRPr>
            </a:lvl1pPr>
          </a:lstStyle>
          <a:p>
            <a:endParaRPr/>
          </a:p>
        </p:txBody>
      </p:sp>
      <p:sp>
        <p:nvSpPr>
          <p:cNvPr id="3" name="Holder 3"/>
          <p:cNvSpPr>
            <a:spLocks noGrp="1"/>
          </p:cNvSpPr>
          <p:nvPr>
            <p:ph type="body" idx="1"/>
          </p:nvPr>
        </p:nvSpPr>
        <p:spPr>
          <a:xfrm>
            <a:off x="1375735" y="2118904"/>
            <a:ext cx="9446879" cy="32194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10/3/23</a:t>
            </a:fld>
            <a:endParaRPr lang="en-US" dirty="0"/>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B42CC-D8B2-461F-96CD-909E507A6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EA2235-10A2-4BB7-9ECA-66A47EBDC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26203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bg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AG Rounde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ideo" Target="https://www.youtube.com/embed/nEtVaPpWSQo?feature=oembed" TargetMode="External"/><Relationship Id="rId5" Type="http://schemas.openxmlformats.org/officeDocument/2006/relationships/slide" Target="slide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27.png"/><Relationship Id="rId7" Type="http://schemas.openxmlformats.org/officeDocument/2006/relationships/slide" Target="slide2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3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8.png"/><Relationship Id="rId4" Type="http://schemas.openxmlformats.org/officeDocument/2006/relationships/image" Target="../media/image40.png"/><Relationship Id="rId9" Type="http://schemas.openxmlformats.org/officeDocument/2006/relationships/slide" Target="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31.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slide" Target="slide5.xml"/><Relationship Id="rId4" Type="http://schemas.openxmlformats.org/officeDocument/2006/relationships/slide" Target="slide4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slide" Target="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2.gif"/></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slide" Target="slide5.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6.png"/><Relationship Id="rId3" Type="http://schemas.openxmlformats.org/officeDocument/2006/relationships/slide" Target="slide5.xml"/><Relationship Id="rId21" Type="http://schemas.openxmlformats.org/officeDocument/2006/relationships/image" Target="../media/image79.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5.png"/><Relationship Id="rId2" Type="http://schemas.openxmlformats.org/officeDocument/2006/relationships/notesSlide" Target="../notesSlides/notesSlide37.xml"/><Relationship Id="rId16" Type="http://schemas.openxmlformats.org/officeDocument/2006/relationships/image" Target="../media/image73.png"/><Relationship Id="rId20"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slide" Target="slide5.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5.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84.sv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slide" Target="slide5.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slide" Target="slide5.xm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8.png"/><Relationship Id="rId18" Type="http://schemas.openxmlformats.org/officeDocument/2006/relationships/image" Target="../media/image911.png"/><Relationship Id="rId3" Type="http://schemas.openxmlformats.org/officeDocument/2006/relationships/image" Target="../media/image5.png"/><Relationship Id="rId21" Type="http://schemas.openxmlformats.org/officeDocument/2006/relationships/image" Target="../media/image11.png"/><Relationship Id="rId12" Type="http://schemas.openxmlformats.org/officeDocument/2006/relationships/image" Target="../media/image710.png"/><Relationship Id="rId17" Type="http://schemas.openxmlformats.org/officeDocument/2006/relationships/slide" Target="slide44.xml"/><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slide" Target="slide54.xml"/><Relationship Id="rId1" Type="http://schemas.openxmlformats.org/officeDocument/2006/relationships/slideLayout" Target="../slideLayouts/slideLayout2.xml"/><Relationship Id="rId11" Type="http://schemas.openxmlformats.org/officeDocument/2006/relationships/slide" Target="slide17.xml"/><Relationship Id="rId24" Type="http://schemas.openxmlformats.org/officeDocument/2006/relationships/image" Target="../media/image120.png"/><Relationship Id="rId15" Type="http://schemas.openxmlformats.org/officeDocument/2006/relationships/image" Target="../media/image910.png"/><Relationship Id="rId23" Type="http://schemas.openxmlformats.org/officeDocument/2006/relationships/slide" Target="slide14.xml"/><Relationship Id="rId10" Type="http://schemas.openxmlformats.org/officeDocument/2006/relationships/image" Target="../media/image7.png"/><Relationship Id="rId19"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74.png"/><Relationship Id="rId14" Type="http://schemas.openxmlformats.org/officeDocument/2006/relationships/slide" Target="slide29.xml"/><Relationship Id="rId22"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slide" Target="slide5.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slide" Target="slide5.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27.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28.png"/><Relationship Id="rId2" Type="http://schemas.openxmlformats.org/officeDocument/2006/relationships/notesSlide" Target="../notesSlides/notesSlide52.xml"/><Relationship Id="rId16"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slide" Target="slide5.xml"/></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27.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AeO2u2bSD6A?feature=oembed" TargetMode="External"/><Relationship Id="rId5" Type="http://schemas.openxmlformats.org/officeDocument/2006/relationships/slide" Target="slide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C4A091-BB17-4D56-B853-B1023428F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72264" y="1296878"/>
            <a:ext cx="3070383" cy="4264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A7904E0-5045-4462-A670-1BEDC4DF697A}"/>
              </a:ext>
            </a:extLst>
          </p:cNvPr>
          <p:cNvSpPr>
            <a:spLocks noGrp="1"/>
          </p:cNvSpPr>
          <p:nvPr>
            <p:ph type="title"/>
          </p:nvPr>
        </p:nvSpPr>
        <p:spPr>
          <a:xfrm>
            <a:off x="335360" y="320154"/>
            <a:ext cx="7869539" cy="553998"/>
          </a:xfrm>
        </p:spPr>
        <p:txBody>
          <a:bodyPr/>
          <a:lstStyle/>
          <a:p>
            <a:r>
              <a:rPr lang="en-GB" b="0" dirty="0">
                <a:latin typeface="+mj-lt"/>
              </a:rPr>
              <a:t>Using these slides</a:t>
            </a:r>
          </a:p>
        </p:txBody>
      </p:sp>
      <p:sp>
        <p:nvSpPr>
          <p:cNvPr id="3" name="Text Placeholder 2">
            <a:extLst>
              <a:ext uri="{FF2B5EF4-FFF2-40B4-BE49-F238E27FC236}">
                <a16:creationId xmlns:a16="http://schemas.microsoft.com/office/drawing/2014/main" id="{5CB88271-6DCB-47DE-972F-8CE0E1B3EE4D}"/>
              </a:ext>
            </a:extLst>
          </p:cNvPr>
          <p:cNvSpPr>
            <a:spLocks noGrp="1"/>
          </p:cNvSpPr>
          <p:nvPr>
            <p:ph type="body" idx="1"/>
          </p:nvPr>
        </p:nvSpPr>
        <p:spPr>
          <a:xfrm>
            <a:off x="335361" y="1052736"/>
            <a:ext cx="7364096" cy="5324535"/>
          </a:xfrm>
        </p:spPr>
        <p:txBody>
          <a:bodyPr/>
          <a:lstStyle/>
          <a:p>
            <a:r>
              <a:rPr lang="en-GB" b="1" dirty="0"/>
              <a:t>Hidden Slides</a:t>
            </a:r>
          </a:p>
          <a:p>
            <a:r>
              <a:rPr lang="en-GB" dirty="0"/>
              <a:t>This slide is hidden. You can tell it’s hidden because there’s a faint line through the slide number.</a:t>
            </a:r>
          </a:p>
          <a:p>
            <a:r>
              <a:rPr lang="en-GB" dirty="0"/>
              <a:t>There are other hidden slides in this deck. The idea is for you to customise the presentation to suit you and your audience. We’ve hidden some slides because they might be considered extra information that not everyone needs in the launch lesson. But you’ve got the information for your own reference, or if you’ve got more lesson time available or if one of the pupils asks you a question on it.</a:t>
            </a:r>
            <a:endParaRPr lang="en-GB" sz="1000" dirty="0"/>
          </a:p>
          <a:p>
            <a:r>
              <a:rPr lang="en-GB" dirty="0"/>
              <a:t>To unhide a slide, right click on it and press on “Hide Slide” near the bottom of the menu.</a:t>
            </a:r>
          </a:p>
          <a:p>
            <a:endParaRPr lang="en-GB" sz="1100" dirty="0"/>
          </a:p>
          <a:p>
            <a:r>
              <a:rPr lang="en-GB" b="1" dirty="0"/>
              <a:t>Sections</a:t>
            </a:r>
          </a:p>
          <a:p>
            <a:r>
              <a:rPr lang="en-GB" dirty="0"/>
              <a:t>The deck is broken up into sections to help you navigate more easily. Download the accompanying Launch Lesson Plan which summarises how to use each section and will support your launch lesson.</a:t>
            </a:r>
          </a:p>
          <a:p>
            <a:endParaRPr lang="en-GB" sz="1100" dirty="0"/>
          </a:p>
          <a:p>
            <a:r>
              <a:rPr lang="en-GB" b="1" dirty="0"/>
              <a:t>Menu</a:t>
            </a:r>
          </a:p>
          <a:p>
            <a:r>
              <a:rPr lang="en-GB" dirty="0"/>
              <a:t>Use the menu to take you to the relevant sections. You can click on the [Menu] link in the top right of every screen to return to the menu.</a:t>
            </a:r>
          </a:p>
        </p:txBody>
      </p:sp>
      <p:sp>
        <p:nvSpPr>
          <p:cNvPr id="6" name="Oval 5">
            <a:extLst>
              <a:ext uri="{FF2B5EF4-FFF2-40B4-BE49-F238E27FC236}">
                <a16:creationId xmlns:a16="http://schemas.microsoft.com/office/drawing/2014/main" id="{F968616C-A70F-4453-8556-1F1C4F71A406}"/>
              </a:ext>
            </a:extLst>
          </p:cNvPr>
          <p:cNvSpPr/>
          <p:nvPr/>
        </p:nvSpPr>
        <p:spPr>
          <a:xfrm>
            <a:off x="8400256" y="1412776"/>
            <a:ext cx="360040" cy="360040"/>
          </a:xfrm>
          <a:prstGeom prst="ellipse">
            <a:avLst/>
          </a:prstGeom>
          <a:noFill/>
          <a:ln w="5715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14E062F-2106-408B-B1C7-D6B2440A6ECB}"/>
              </a:ext>
            </a:extLst>
          </p:cNvPr>
          <p:cNvSpPr/>
          <p:nvPr/>
        </p:nvSpPr>
        <p:spPr>
          <a:xfrm>
            <a:off x="8400256" y="2337930"/>
            <a:ext cx="360040" cy="360040"/>
          </a:xfrm>
          <a:prstGeom prst="ellipse">
            <a:avLst/>
          </a:prstGeom>
          <a:noFill/>
          <a:ln w="5715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B601EB1-746A-4F7B-9D19-8A85C30B070C}"/>
              </a:ext>
            </a:extLst>
          </p:cNvPr>
          <p:cNvCxnSpPr>
            <a:cxnSpLocks/>
            <a:endCxn id="6" idx="2"/>
          </p:cNvCxnSpPr>
          <p:nvPr/>
        </p:nvCxnSpPr>
        <p:spPr>
          <a:xfrm>
            <a:off x="7516879" y="1592796"/>
            <a:ext cx="883377" cy="0"/>
          </a:xfrm>
          <a:prstGeom prst="straightConnector1">
            <a:avLst/>
          </a:prstGeom>
          <a:noFill/>
          <a:ln w="57150">
            <a:solidFill>
              <a:srgbClr val="CC158D"/>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DEFC089D-56EE-4D41-BC0B-16171C1B8CC9}"/>
              </a:ext>
            </a:extLst>
          </p:cNvPr>
          <p:cNvCxnSpPr>
            <a:cxnSpLocks/>
            <a:endCxn id="7" idx="1"/>
          </p:cNvCxnSpPr>
          <p:nvPr/>
        </p:nvCxnSpPr>
        <p:spPr>
          <a:xfrm>
            <a:off x="7536160" y="1592796"/>
            <a:ext cx="916823" cy="797861"/>
          </a:xfrm>
          <a:prstGeom prst="straightConnector1">
            <a:avLst/>
          </a:prstGeom>
          <a:noFill/>
          <a:ln w="57150">
            <a:solidFill>
              <a:srgbClr val="CC158D"/>
            </a:solidFill>
          </a:ln>
        </p:spPr>
        <p:style>
          <a:lnRef idx="2">
            <a:schemeClr val="accent1">
              <a:shade val="50000"/>
            </a:schemeClr>
          </a:lnRef>
          <a:fillRef idx="1">
            <a:schemeClr val="accent1"/>
          </a:fillRef>
          <a:effectRef idx="0">
            <a:schemeClr val="accent1"/>
          </a:effectRef>
          <a:fontRef idx="minor">
            <a:schemeClr val="lt1"/>
          </a:fontRef>
        </p:style>
      </p:cxnSp>
      <p:sp>
        <p:nvSpPr>
          <p:cNvPr id="14" name="Rectangle: Rounded Corners 13">
            <a:extLst>
              <a:ext uri="{FF2B5EF4-FFF2-40B4-BE49-F238E27FC236}">
                <a16:creationId xmlns:a16="http://schemas.microsoft.com/office/drawing/2014/main" id="{74BD431C-E903-47A2-B128-5F236729C600}"/>
              </a:ext>
            </a:extLst>
          </p:cNvPr>
          <p:cNvSpPr/>
          <p:nvPr/>
        </p:nvSpPr>
        <p:spPr>
          <a:xfrm>
            <a:off x="9912424" y="4971707"/>
            <a:ext cx="1649504" cy="35687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5" name="Straight Arrow Connector 14">
            <a:extLst>
              <a:ext uri="{FF2B5EF4-FFF2-40B4-BE49-F238E27FC236}">
                <a16:creationId xmlns:a16="http://schemas.microsoft.com/office/drawing/2014/main" id="{0302260E-4185-4794-AC27-A821DC341ABA}"/>
              </a:ext>
            </a:extLst>
          </p:cNvPr>
          <p:cNvCxnSpPr>
            <a:cxnSpLocks/>
            <a:endCxn id="14" idx="1"/>
          </p:cNvCxnSpPr>
          <p:nvPr/>
        </p:nvCxnSpPr>
        <p:spPr>
          <a:xfrm>
            <a:off x="6096000" y="3861048"/>
            <a:ext cx="3816424" cy="1289097"/>
          </a:xfrm>
          <a:prstGeom prst="straightConnector1">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Rounded Corners 16">
            <a:extLst>
              <a:ext uri="{FF2B5EF4-FFF2-40B4-BE49-F238E27FC236}">
                <a16:creationId xmlns:a16="http://schemas.microsoft.com/office/drawing/2014/main" id="{8523B9EC-EE44-4B0B-9A9C-090DD200B551}"/>
              </a:ext>
            </a:extLst>
          </p:cNvPr>
          <p:cNvSpPr/>
          <p:nvPr/>
        </p:nvSpPr>
        <p:spPr>
          <a:xfrm>
            <a:off x="8472264" y="3265703"/>
            <a:ext cx="1008112" cy="432048"/>
          </a:xfrm>
          <a:prstGeom prst="roundRect">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8" name="Straight Arrow Connector 17">
            <a:extLst>
              <a:ext uri="{FF2B5EF4-FFF2-40B4-BE49-F238E27FC236}">
                <a16:creationId xmlns:a16="http://schemas.microsoft.com/office/drawing/2014/main" id="{674B5C03-5A51-46ED-B3EF-77FAD0FCDBE8}"/>
              </a:ext>
            </a:extLst>
          </p:cNvPr>
          <p:cNvCxnSpPr>
            <a:cxnSpLocks/>
            <a:endCxn id="17" idx="1"/>
          </p:cNvCxnSpPr>
          <p:nvPr/>
        </p:nvCxnSpPr>
        <p:spPr>
          <a:xfrm flipV="1">
            <a:off x="7392144" y="3481727"/>
            <a:ext cx="1080120" cy="1099401"/>
          </a:xfrm>
          <a:prstGeom prst="straightConnector1">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58899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5303912" y="567202"/>
            <a:ext cx="4104456" cy="2304256"/>
          </a:xfrm>
          <a:prstGeom prst="wedgeRoundRectCallout">
            <a:avLst>
              <a:gd name="adj1" fmla="val 52230"/>
              <a:gd name="adj2" fmla="val 7759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dirty="0"/>
              <a:t>Remember my friends?</a:t>
            </a:r>
          </a:p>
        </p:txBody>
      </p:sp>
      <p:sp>
        <p:nvSpPr>
          <p:cNvPr id="14" name="Speech Bubble: Rectangle with Corners Rounded 13">
            <a:extLst>
              <a:ext uri="{FF2B5EF4-FFF2-40B4-BE49-F238E27FC236}">
                <a16:creationId xmlns:a16="http://schemas.microsoft.com/office/drawing/2014/main" id="{00951DFA-FE7F-4DE3-A118-4EDFB5E5D58D}"/>
              </a:ext>
            </a:extLst>
          </p:cNvPr>
          <p:cNvSpPr/>
          <p:nvPr/>
        </p:nvSpPr>
        <p:spPr>
          <a:xfrm>
            <a:off x="150621" y="260648"/>
            <a:ext cx="3724883" cy="1951612"/>
          </a:xfrm>
          <a:prstGeom prst="wedgeRoundRectCallout">
            <a:avLst>
              <a:gd name="adj1" fmla="val 10911"/>
              <a:gd name="adj2" fmla="val 74058"/>
              <a:gd name="adj3" fmla="val 16667"/>
            </a:avLst>
          </a:prstGeom>
          <a:solidFill>
            <a:srgbClr val="CC158D"/>
          </a:solidFill>
          <a:ln>
            <a:solidFill>
              <a:srgbClr val="784B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dirty="0">
                <a:cs typeface="Arial" panose="020B0604020202020204" pitchFamily="34" charset="0"/>
              </a:rPr>
              <a:t>I’m </a:t>
            </a:r>
            <a:r>
              <a:rPr lang="en-GB" sz="4400" b="1" dirty="0" err="1">
                <a:cs typeface="Arial" panose="020B0604020202020204" pitchFamily="34" charset="0"/>
              </a:rPr>
              <a:t>UnicornBot</a:t>
            </a:r>
            <a:r>
              <a:rPr lang="en-GB" sz="4400" b="1" dirty="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9674A541-2325-42B5-8841-C7946AA98CC1}"/>
              </a:ext>
            </a:extLst>
          </p:cNvPr>
          <p:cNvSpPr/>
          <p:nvPr/>
        </p:nvSpPr>
        <p:spPr>
          <a:xfrm>
            <a:off x="2783632" y="836712"/>
            <a:ext cx="2736304" cy="1951612"/>
          </a:xfrm>
          <a:prstGeom prst="wedgeRoundRectCallout">
            <a:avLst>
              <a:gd name="adj1" fmla="val 10911"/>
              <a:gd name="adj2" fmla="val 74058"/>
              <a:gd name="adj3" fmla="val 16667"/>
            </a:avLst>
          </a:prstGeom>
          <a:solidFill>
            <a:srgbClr val="F4791F"/>
          </a:solidFill>
          <a:ln>
            <a:solidFill>
              <a:srgbClr val="EEBB1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dirty="0"/>
              <a:t>I’m </a:t>
            </a:r>
            <a:r>
              <a:rPr lang="en-GB" sz="4400" b="1" dirty="0" err="1"/>
              <a:t>KittyBot</a:t>
            </a:r>
            <a:r>
              <a:rPr lang="en-GB" sz="4400" b="1" dirty="0"/>
              <a:t>.</a:t>
            </a:r>
          </a:p>
        </p:txBody>
      </p:sp>
      <p:sp>
        <p:nvSpPr>
          <p:cNvPr id="16" name="Speech Bubble: Rectangle with Corners Rounded 15">
            <a:extLst>
              <a:ext uri="{FF2B5EF4-FFF2-40B4-BE49-F238E27FC236}">
                <a16:creationId xmlns:a16="http://schemas.microsoft.com/office/drawing/2014/main" id="{2DAEBEB5-4A6F-43A2-9F1D-6E702D81F049}"/>
              </a:ext>
            </a:extLst>
          </p:cNvPr>
          <p:cNvSpPr/>
          <p:nvPr/>
        </p:nvSpPr>
        <p:spPr>
          <a:xfrm>
            <a:off x="5776682" y="1039044"/>
            <a:ext cx="2911605" cy="1951612"/>
          </a:xfrm>
          <a:prstGeom prst="wedgeRoundRectCallout">
            <a:avLst>
              <a:gd name="adj1" fmla="val 10911"/>
              <a:gd name="adj2" fmla="val 74058"/>
              <a:gd name="adj3" fmla="val 16667"/>
            </a:avLst>
          </a:prstGeom>
          <a:solidFill>
            <a:srgbClr val="011B1F"/>
          </a:solidFill>
          <a:ln>
            <a:solidFill>
              <a:srgbClr val="E5332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dirty="0"/>
              <a:t>I’m </a:t>
            </a:r>
            <a:r>
              <a:rPr lang="en-GB" sz="4400" b="1" dirty="0" err="1"/>
              <a:t>NinjaBot</a:t>
            </a:r>
            <a:r>
              <a:rPr lang="en-GB" sz="4400" b="1" dirty="0"/>
              <a:t>.</a:t>
            </a:r>
          </a:p>
        </p:txBody>
      </p:sp>
      <p:sp>
        <p:nvSpPr>
          <p:cNvPr id="17" name="TextBox 16">
            <a:extLst>
              <a:ext uri="{FF2B5EF4-FFF2-40B4-BE49-F238E27FC236}">
                <a16:creationId xmlns:a16="http://schemas.microsoft.com/office/drawing/2014/main" id="{98965293-04FE-4014-84A4-F9E6539B771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7" action="ppaction://hlinksldjump"/>
            <a:extLst>
              <a:ext uri="{FF2B5EF4-FFF2-40B4-BE49-F238E27FC236}">
                <a16:creationId xmlns:a16="http://schemas.microsoft.com/office/drawing/2014/main" id="{894D209E-7642-4546-80C0-860F8C0966D1}"/>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5F2CF467-FC0F-A748-A643-CF8AEA149A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pic>
        <p:nvPicPr>
          <p:cNvPr id="19" name="Picture 18" descr="A picture containing toy&#10;&#10;Description automatically generated">
            <a:extLst>
              <a:ext uri="{FF2B5EF4-FFF2-40B4-BE49-F238E27FC236}">
                <a16:creationId xmlns:a16="http://schemas.microsoft.com/office/drawing/2014/main" id="{68E86EF0-4BFB-82A5-3FB8-D83C6DFE69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493" y="2695136"/>
            <a:ext cx="3039168" cy="3711627"/>
          </a:xfrm>
          <a:prstGeom prst="rect">
            <a:avLst/>
          </a:prstGeom>
        </p:spPr>
      </p:pic>
      <p:pic>
        <p:nvPicPr>
          <p:cNvPr id="23" name="Picture 22" descr="Logo&#10;&#10;Description automatically generated">
            <a:extLst>
              <a:ext uri="{FF2B5EF4-FFF2-40B4-BE49-F238E27FC236}">
                <a16:creationId xmlns:a16="http://schemas.microsoft.com/office/drawing/2014/main" id="{D84BEE70-9C13-7C21-2D7E-F0630C9DB8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38594" y="3207884"/>
            <a:ext cx="2833435" cy="3836176"/>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2D1F1207-D15F-10B3-1100-63EBD029BD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14602" y="3533242"/>
            <a:ext cx="2962996" cy="3324757"/>
          </a:xfrm>
          <a:prstGeom prst="rect">
            <a:avLst/>
          </a:prstGeom>
        </p:spPr>
      </p:pic>
    </p:spTree>
    <p:extLst>
      <p:ext uri="{BB962C8B-B14F-4D97-AF65-F5344CB8AC3E}">
        <p14:creationId xmlns:p14="http://schemas.microsoft.com/office/powerpoint/2010/main" val="37980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4" grpId="0" animBg="1"/>
      <p:bldP spid="14" grpId="1" animBg="1"/>
      <p:bldP spid="15" grpId="0" animBg="1"/>
      <p:bldP spid="15"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479376" y="620688"/>
            <a:ext cx="7763030" cy="2304256"/>
          </a:xfrm>
          <a:prstGeom prst="wedgeRoundRectCallout">
            <a:avLst>
              <a:gd name="adj1" fmla="val 59491"/>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I’m looking for spare parts to _ _ _ _ _ _ _ myself.</a:t>
            </a:r>
          </a:p>
        </p:txBody>
      </p:sp>
      <p:sp>
        <p:nvSpPr>
          <p:cNvPr id="2" name="TextBox 1">
            <a:extLst>
              <a:ext uri="{FF2B5EF4-FFF2-40B4-BE49-F238E27FC236}">
                <a16:creationId xmlns:a16="http://schemas.microsoft.com/office/drawing/2014/main" id="{0CE8D161-3FC2-44E8-BBA1-AFBFC19DCD36}"/>
              </a:ext>
            </a:extLst>
          </p:cNvPr>
          <p:cNvSpPr txBox="1"/>
          <p:nvPr/>
        </p:nvSpPr>
        <p:spPr>
          <a:xfrm>
            <a:off x="1631504" y="1772816"/>
            <a:ext cx="4032448" cy="769441"/>
          </a:xfrm>
          <a:prstGeom prst="rect">
            <a:avLst/>
          </a:prstGeom>
          <a:noFill/>
        </p:spPr>
        <p:txBody>
          <a:bodyPr wrap="square" rtlCol="0">
            <a:spAutoFit/>
          </a:bodyPr>
          <a:lstStyle/>
          <a:p>
            <a:pPr algn="ctr"/>
            <a:r>
              <a:rPr lang="en-GB" sz="4400" b="1" dirty="0">
                <a:solidFill>
                  <a:srgbClr val="354E51"/>
                </a:solidFill>
              </a:rPr>
              <a:t>u</a:t>
            </a:r>
            <a:r>
              <a:rPr lang="en-GB" sz="4400" b="1" spc="-150" dirty="0">
                <a:solidFill>
                  <a:srgbClr val="354E51"/>
                </a:solidFill>
              </a:rPr>
              <a:t> p </a:t>
            </a:r>
            <a:r>
              <a:rPr lang="en-GB" sz="4400" b="1" spc="300" dirty="0">
                <a:solidFill>
                  <a:srgbClr val="354E51"/>
                </a:solidFill>
              </a:rPr>
              <a:t>g</a:t>
            </a:r>
            <a:r>
              <a:rPr lang="en-GB" sz="4400" b="1" spc="-150" dirty="0">
                <a:solidFill>
                  <a:srgbClr val="354E51"/>
                </a:solidFill>
              </a:rPr>
              <a:t> </a:t>
            </a:r>
            <a:r>
              <a:rPr lang="en-GB" sz="4400" b="1" spc="600" dirty="0">
                <a:solidFill>
                  <a:srgbClr val="354E51"/>
                </a:solidFill>
              </a:rPr>
              <a:t>r</a:t>
            </a:r>
            <a:r>
              <a:rPr lang="en-GB" sz="4400" b="1" dirty="0">
                <a:solidFill>
                  <a:srgbClr val="354E51"/>
                </a:solidFill>
              </a:rPr>
              <a:t> a </a:t>
            </a:r>
            <a:r>
              <a:rPr lang="en-GB" sz="4400" b="1" spc="-150" dirty="0">
                <a:solidFill>
                  <a:srgbClr val="354E51"/>
                </a:solidFill>
              </a:rPr>
              <a:t>d</a:t>
            </a:r>
            <a:r>
              <a:rPr lang="en-GB" sz="4400" b="1" dirty="0">
                <a:solidFill>
                  <a:srgbClr val="354E51"/>
                </a:solidFill>
              </a:rPr>
              <a:t> </a:t>
            </a:r>
            <a:r>
              <a:rPr lang="en-GB" sz="4400" b="1" spc="-150" dirty="0">
                <a:solidFill>
                  <a:srgbClr val="354E51"/>
                </a:solidFill>
              </a:rPr>
              <a:t>e</a:t>
            </a:r>
          </a:p>
        </p:txBody>
      </p:sp>
      <p:sp>
        <p:nvSpPr>
          <p:cNvPr id="9" name="Speech Bubble: Rectangle with Corners Rounded 8">
            <a:extLst>
              <a:ext uri="{FF2B5EF4-FFF2-40B4-BE49-F238E27FC236}">
                <a16:creationId xmlns:a16="http://schemas.microsoft.com/office/drawing/2014/main" id="{8129728A-74ED-4548-84B6-0165A02DBEDD}"/>
              </a:ext>
            </a:extLst>
          </p:cNvPr>
          <p:cNvSpPr/>
          <p:nvPr/>
        </p:nvSpPr>
        <p:spPr>
          <a:xfrm>
            <a:off x="911424" y="620688"/>
            <a:ext cx="6768752" cy="2304256"/>
          </a:xfrm>
          <a:prstGeom prst="wedgeRoundRectCallout">
            <a:avLst>
              <a:gd name="adj1" fmla="val 69187"/>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Can you think of other words for ‘upgrade’?</a:t>
            </a:r>
          </a:p>
        </p:txBody>
      </p:sp>
      <p:sp>
        <p:nvSpPr>
          <p:cNvPr id="11" name="TextBox 10">
            <a:extLst>
              <a:ext uri="{FF2B5EF4-FFF2-40B4-BE49-F238E27FC236}">
                <a16:creationId xmlns:a16="http://schemas.microsoft.com/office/drawing/2014/main" id="{13D47D51-0BA9-4327-B1C4-1E1889FD8157}"/>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7" action="ppaction://hlinksldjump"/>
            <a:extLst>
              <a:ext uri="{FF2B5EF4-FFF2-40B4-BE49-F238E27FC236}">
                <a16:creationId xmlns:a16="http://schemas.microsoft.com/office/drawing/2014/main" id="{3094E5BE-6A3C-407F-A264-1B065C846985}"/>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logo&#10;&#10;Description automatically generated">
            <a:extLst>
              <a:ext uri="{FF2B5EF4-FFF2-40B4-BE49-F238E27FC236}">
                <a16:creationId xmlns:a16="http://schemas.microsoft.com/office/drawing/2014/main" id="{C9847116-2C0D-63C2-660D-23B1BE502A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117628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6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lt">
                                    <p:tmAbs val="0"/>
                                  </p:iterate>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2927648" y="620688"/>
            <a:ext cx="4680520"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I want to shine inside </a:t>
            </a:r>
            <a:r>
              <a:rPr lang="en-GB" sz="4400" b="1" i="1" dirty="0"/>
              <a:t>and</a:t>
            </a:r>
            <a:r>
              <a:rPr lang="en-GB" sz="4400" b="1" dirty="0"/>
              <a:t> out.</a:t>
            </a:r>
          </a:p>
        </p:txBody>
      </p:sp>
      <p:sp>
        <p:nvSpPr>
          <p:cNvPr id="11" name="Speech Bubble: Rectangle with Corners Rounded 10">
            <a:extLst>
              <a:ext uri="{FF2B5EF4-FFF2-40B4-BE49-F238E27FC236}">
                <a16:creationId xmlns:a16="http://schemas.microsoft.com/office/drawing/2014/main" id="{CFDD4EA8-2A0B-4482-AB94-C280FE9BAFF6}"/>
              </a:ext>
            </a:extLst>
          </p:cNvPr>
          <p:cNvSpPr/>
          <p:nvPr/>
        </p:nvSpPr>
        <p:spPr>
          <a:xfrm>
            <a:off x="2927648" y="620688"/>
            <a:ext cx="4680520"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What do you think I mean?</a:t>
            </a:r>
          </a:p>
        </p:txBody>
      </p:sp>
      <p:sp>
        <p:nvSpPr>
          <p:cNvPr id="9" name="TextBox 8">
            <a:extLst>
              <a:ext uri="{FF2B5EF4-FFF2-40B4-BE49-F238E27FC236}">
                <a16:creationId xmlns:a16="http://schemas.microsoft.com/office/drawing/2014/main" id="{E698DC19-9397-4270-9C06-6A1399852049}"/>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7" action="ppaction://hlinksldjump"/>
            <a:extLst>
              <a:ext uri="{FF2B5EF4-FFF2-40B4-BE49-F238E27FC236}">
                <a16:creationId xmlns:a16="http://schemas.microsoft.com/office/drawing/2014/main" id="{97DAF5FC-D538-4BE7-8E1E-3494F3BC59E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logo&#10;&#10;Description automatically generated">
            <a:extLst>
              <a:ext uri="{FF2B5EF4-FFF2-40B4-BE49-F238E27FC236}">
                <a16:creationId xmlns:a16="http://schemas.microsoft.com/office/drawing/2014/main" id="{79029779-94B5-D547-DD12-91B2FB94B9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3306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Speech Bubble: Rectangle with Corners Rounded 10">
            <a:extLst>
              <a:ext uri="{FF2B5EF4-FFF2-40B4-BE49-F238E27FC236}">
                <a16:creationId xmlns:a16="http://schemas.microsoft.com/office/drawing/2014/main" id="{CFDD4EA8-2A0B-4482-AB94-C280FE9BAFF6}"/>
              </a:ext>
            </a:extLst>
          </p:cNvPr>
          <p:cNvSpPr/>
          <p:nvPr/>
        </p:nvSpPr>
        <p:spPr>
          <a:xfrm>
            <a:off x="911424" y="620688"/>
            <a:ext cx="7128792" cy="2304256"/>
          </a:xfrm>
          <a:prstGeom prst="wedgeRoundRectCallout">
            <a:avLst>
              <a:gd name="adj1" fmla="val 73336"/>
              <a:gd name="adj2" fmla="val 83168"/>
              <a:gd name="adj3" fmla="val 16667"/>
            </a:avLst>
          </a:prstGeom>
          <a:solidFill>
            <a:srgbClr val="354E51"/>
          </a:solidFill>
          <a:ln>
            <a:solidFill>
              <a:srgbClr val="011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Shall we take a closer</a:t>
            </a:r>
          </a:p>
          <a:p>
            <a:pPr algn="ctr"/>
            <a:r>
              <a:rPr lang="en-GB" sz="4400" b="1" dirty="0"/>
              <a:t>look at 		    ?</a:t>
            </a:r>
          </a:p>
        </p:txBody>
      </p:sp>
      <p:sp>
        <p:nvSpPr>
          <p:cNvPr id="9" name="object 2">
            <a:extLst>
              <a:ext uri="{FF2B5EF4-FFF2-40B4-BE49-F238E27FC236}">
                <a16:creationId xmlns:a16="http://schemas.microsoft.com/office/drawing/2014/main" id="{2FAF40E9-3ED2-4BD1-8F84-7ACED58D9F8D}"/>
              </a:ext>
            </a:extLst>
          </p:cNvPr>
          <p:cNvSpPr/>
          <p:nvPr/>
        </p:nvSpPr>
        <p:spPr>
          <a:xfrm>
            <a:off x="4223792" y="1772155"/>
            <a:ext cx="2131912" cy="66716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BB641D81-D826-4566-ACD3-A57A536335F2}"/>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7" action="ppaction://hlinksldjump"/>
            <a:extLst>
              <a:ext uri="{FF2B5EF4-FFF2-40B4-BE49-F238E27FC236}">
                <a16:creationId xmlns:a16="http://schemas.microsoft.com/office/drawing/2014/main" id="{29126CF1-F3A4-4EA4-9C8C-72C685D9205A}"/>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F5A5DDA3-8118-AC02-B41C-EA49187FC9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42503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C08733E3-9714-6EB9-10A9-5E9DF94E9656}"/>
              </a:ext>
            </a:extLst>
          </p:cNvPr>
          <p:cNvPicPr>
            <a:picLocks noRot="1" noChangeAspect="1"/>
          </p:cNvPicPr>
          <p:nvPr>
            <a:videoFile r:link="rId1"/>
          </p:nvPr>
        </p:nvPicPr>
        <p:blipFill>
          <a:blip r:embed="rId4"/>
          <a:stretch>
            <a:fillRect/>
          </a:stretch>
        </p:blipFill>
        <p:spPr>
          <a:xfrm>
            <a:off x="1165852" y="643466"/>
            <a:ext cx="9860295" cy="5571067"/>
          </a:xfrm>
          <a:prstGeom prst="rect">
            <a:avLst/>
          </a:prstGeom>
        </p:spPr>
      </p:pic>
      <p:sp>
        <p:nvSpPr>
          <p:cNvPr id="4" name="TextBox 3">
            <a:extLst>
              <a:ext uri="{FF2B5EF4-FFF2-40B4-BE49-F238E27FC236}">
                <a16:creationId xmlns:a16="http://schemas.microsoft.com/office/drawing/2014/main" id="{76D7C186-B094-9DA7-150B-B83125D1991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5" name="Rectangle 4">
            <a:hlinkClick r:id="rId5" action="ppaction://hlinksldjump"/>
            <a:extLst>
              <a:ext uri="{FF2B5EF4-FFF2-40B4-BE49-F238E27FC236}">
                <a16:creationId xmlns:a16="http://schemas.microsoft.com/office/drawing/2014/main" id="{93A12E29-6267-6C7A-9264-62FDD20F923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6028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1559496" y="620688"/>
            <a:ext cx="6048672"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Would you like to watch that again?</a:t>
            </a:r>
          </a:p>
        </p:txBody>
      </p:sp>
      <p:pic>
        <p:nvPicPr>
          <p:cNvPr id="2" name="Picture 1">
            <a:extLst>
              <a:ext uri="{FF2B5EF4-FFF2-40B4-BE49-F238E27FC236}">
                <a16:creationId xmlns:a16="http://schemas.microsoft.com/office/drawing/2014/main" id="{6A1B9B7F-C46E-4EEC-B4E5-BA5486D84A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2406" y="908720"/>
            <a:ext cx="3529912" cy="707257"/>
          </a:xfrm>
          <a:prstGeom prst="rect">
            <a:avLst/>
          </a:prstGeom>
        </p:spPr>
      </p:pic>
      <p:pic>
        <p:nvPicPr>
          <p:cNvPr id="8" name="Picture 7">
            <a:extLst>
              <a:ext uri="{FF2B5EF4-FFF2-40B4-BE49-F238E27FC236}">
                <a16:creationId xmlns:a16="http://schemas.microsoft.com/office/drawing/2014/main" id="{F307CE0A-A534-42C5-8AF8-CA161EA5F3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9396" y="1845091"/>
            <a:ext cx="3526726" cy="707257"/>
          </a:xfrm>
          <a:prstGeom prst="rect">
            <a:avLst/>
          </a:prstGeom>
        </p:spPr>
      </p:pic>
      <p:sp>
        <p:nvSpPr>
          <p:cNvPr id="11" name="Rectangle 10">
            <a:hlinkClick r:id="" action="ppaction://hlinkshowjump?jump=previousslide"/>
            <a:extLst>
              <a:ext uri="{FF2B5EF4-FFF2-40B4-BE49-F238E27FC236}">
                <a16:creationId xmlns:a16="http://schemas.microsoft.com/office/drawing/2014/main" id="{E156E8C5-B940-4035-9B5C-DD0C26B7718D}"/>
              </a:ext>
            </a:extLst>
          </p:cNvPr>
          <p:cNvSpPr/>
          <p:nvPr/>
        </p:nvSpPr>
        <p:spPr>
          <a:xfrm>
            <a:off x="8040216" y="861764"/>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AGRundschriftD" pitchFamily="2" charset="77"/>
            </a:endParaRPr>
          </a:p>
        </p:txBody>
      </p:sp>
      <p:sp>
        <p:nvSpPr>
          <p:cNvPr id="12" name="Rectangle 11">
            <a:hlinkClick r:id="" action="ppaction://hlinkshowjump?jump=nextslide"/>
            <a:extLst>
              <a:ext uri="{FF2B5EF4-FFF2-40B4-BE49-F238E27FC236}">
                <a16:creationId xmlns:a16="http://schemas.microsoft.com/office/drawing/2014/main" id="{D9A8DE6F-F369-4B9B-9F57-527E610D03BC}"/>
              </a:ext>
            </a:extLst>
          </p:cNvPr>
          <p:cNvSpPr/>
          <p:nvPr/>
        </p:nvSpPr>
        <p:spPr>
          <a:xfrm>
            <a:off x="8040216" y="1804131"/>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VAGRundschriftD" pitchFamily="2" charset="77"/>
            </a:endParaRPr>
          </a:p>
        </p:txBody>
      </p:sp>
      <p:sp>
        <p:nvSpPr>
          <p:cNvPr id="9" name="TextBox 8">
            <a:extLst>
              <a:ext uri="{FF2B5EF4-FFF2-40B4-BE49-F238E27FC236}">
                <a16:creationId xmlns:a16="http://schemas.microsoft.com/office/drawing/2014/main" id="{1A0E1B7B-F3C4-4C2F-B443-81596A835C51}"/>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9" action="ppaction://hlinksldjump"/>
            <a:extLst>
              <a:ext uri="{FF2B5EF4-FFF2-40B4-BE49-F238E27FC236}">
                <a16:creationId xmlns:a16="http://schemas.microsoft.com/office/drawing/2014/main" id="{9E0C61A2-8970-484E-8C2B-7B7310CECDC3}"/>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logo&#10;&#10;Description automatically generated">
            <a:extLst>
              <a:ext uri="{FF2B5EF4-FFF2-40B4-BE49-F238E27FC236}">
                <a16:creationId xmlns:a16="http://schemas.microsoft.com/office/drawing/2014/main" id="{AB5BD207-AD90-451C-B62E-C747D8ED58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277255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2" name="TextBox 11">
            <a:extLst>
              <a:ext uri="{FF2B5EF4-FFF2-40B4-BE49-F238E27FC236}">
                <a16:creationId xmlns:a16="http://schemas.microsoft.com/office/drawing/2014/main" id="{F8C5A79F-3D84-477F-B720-7761ABBE5116}"/>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4" action="ppaction://hlinksldjump"/>
            <a:extLst>
              <a:ext uri="{FF2B5EF4-FFF2-40B4-BE49-F238E27FC236}">
                <a16:creationId xmlns:a16="http://schemas.microsoft.com/office/drawing/2014/main" id="{C6A5CA89-7B77-407A-AAE4-538A6C3CE890}"/>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C0452B70-E037-2576-B8C2-BCE075EA5E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EB127568-8B2A-C816-73F8-80D4809721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812" y="919442"/>
            <a:ext cx="10022430" cy="5328592"/>
          </a:xfrm>
          <a:prstGeom prst="rect">
            <a:avLst/>
          </a:prstGeom>
        </p:spPr>
      </p:pic>
      <p:sp>
        <p:nvSpPr>
          <p:cNvPr id="2" name="Rectangle 1">
            <a:extLst>
              <a:ext uri="{FF2B5EF4-FFF2-40B4-BE49-F238E27FC236}">
                <a16:creationId xmlns:a16="http://schemas.microsoft.com/office/drawing/2014/main" id="{504D689F-A770-6280-715C-3FFC2E42E81B}"/>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There are lots of ways to play NumBots…</a:t>
            </a:r>
            <a:endParaRPr lang="en-GB" sz="5400" b="1" dirty="0">
              <a:solidFill>
                <a:srgbClr val="06B4B2"/>
              </a:solidFill>
              <a:cs typeface="Arial" panose="020B0604020202020204" pitchFamily="34" charset="0"/>
            </a:endParaRPr>
          </a:p>
        </p:txBody>
      </p:sp>
      <p:sp>
        <p:nvSpPr>
          <p:cNvPr id="4" name="Rectangle 3">
            <a:extLst>
              <a:ext uri="{FF2B5EF4-FFF2-40B4-BE49-F238E27FC236}">
                <a16:creationId xmlns:a16="http://schemas.microsoft.com/office/drawing/2014/main" id="{AC0E8DE3-077A-6D7B-1378-D69FB633094E}"/>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 so you can play at school and at home!</a:t>
            </a:r>
            <a:endParaRPr lang="en-GB" sz="5400" b="1" dirty="0">
              <a:solidFill>
                <a:srgbClr val="06B4B2"/>
              </a:solidFill>
              <a:cs typeface="Arial" panose="020B0604020202020204" pitchFamily="34" charset="0"/>
            </a:endParaRPr>
          </a:p>
        </p:txBody>
      </p:sp>
    </p:spTree>
    <p:extLst>
      <p:ext uri="{BB962C8B-B14F-4D97-AF65-F5344CB8AC3E}">
        <p14:creationId xmlns:p14="http://schemas.microsoft.com/office/powerpoint/2010/main" val="27243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4655841" y="319707"/>
            <a:ext cx="6798742" cy="628377"/>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4000" kern="0" spc="-5" dirty="0">
                <a:solidFill>
                  <a:srgbClr val="FFFFFF"/>
                </a:solidFill>
                <a:cs typeface="Arial" panose="020B0604020202020204" pitchFamily="34" charset="0"/>
              </a:rPr>
              <a:t>Logging In</a:t>
            </a:r>
            <a:endParaRPr lang="en-GB" sz="4000" kern="0" dirty="0">
              <a:solidFill>
                <a:srgbClr val="FFFFFF"/>
              </a:solidFill>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C9220FDE-CB69-4020-9D5D-7B33FBE23415}"/>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8" action="ppaction://hlinksldjump"/>
            <a:extLst>
              <a:ext uri="{FF2B5EF4-FFF2-40B4-BE49-F238E27FC236}">
                <a16:creationId xmlns:a16="http://schemas.microsoft.com/office/drawing/2014/main" id="{ED6A25AF-61D8-46BD-BE52-2E099683E90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oy&#10;&#10;Description automatically generated">
            <a:extLst>
              <a:ext uri="{FF2B5EF4-FFF2-40B4-BE49-F238E27FC236}">
                <a16:creationId xmlns:a16="http://schemas.microsoft.com/office/drawing/2014/main" id="{5C816762-C423-08A0-A8F8-760E1949B1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4695">
            <a:off x="6207820" y="2355117"/>
            <a:ext cx="3463386" cy="4229709"/>
          </a:xfrm>
          <a:prstGeom prst="rect">
            <a:avLst/>
          </a:prstGeom>
        </p:spPr>
      </p:pic>
    </p:spTree>
    <p:extLst>
      <p:ext uri="{BB962C8B-B14F-4D97-AF65-F5344CB8AC3E}">
        <p14:creationId xmlns:p14="http://schemas.microsoft.com/office/powerpoint/2010/main" val="18921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Logging In</a:t>
            </a:r>
            <a:endParaRPr lang="en-GB" sz="1600" b="1" kern="0" dirty="0">
              <a:solidFill>
                <a:srgbClr val="FFFFFF"/>
              </a:solidFill>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191022" y="188640"/>
            <a:ext cx="6927642" cy="2304256"/>
          </a:xfrm>
          <a:prstGeom prst="wedgeRoundRectCallout">
            <a:avLst>
              <a:gd name="adj1" fmla="val 42645"/>
              <a:gd name="adj2" fmla="val 79600"/>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Watch closely so that you know what to do.</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4"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DD7AA22-66EA-4C1B-7BB7-55832F747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7" name="Picture 6" descr="A picture containing toy&#10;&#10;Description automatically generated">
            <a:extLst>
              <a:ext uri="{FF2B5EF4-FFF2-40B4-BE49-F238E27FC236}">
                <a16:creationId xmlns:a16="http://schemas.microsoft.com/office/drawing/2014/main" id="{83D2D2FB-3585-03E3-6926-5AD5A5F37F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14695">
            <a:off x="6207820" y="2355117"/>
            <a:ext cx="3463386" cy="4229709"/>
          </a:xfrm>
          <a:prstGeom prst="rect">
            <a:avLst/>
          </a:prstGeom>
        </p:spPr>
      </p:pic>
    </p:spTree>
    <p:extLst>
      <p:ext uri="{BB962C8B-B14F-4D97-AF65-F5344CB8AC3E}">
        <p14:creationId xmlns:p14="http://schemas.microsoft.com/office/powerpoint/2010/main" val="15124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5360" y="836712"/>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4511824" y="2204864"/>
            <a:ext cx="3096344" cy="1080120"/>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8442D0B-576E-C861-B645-AACAFB6C2D3E}"/>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3" name="Rectangle 2">
            <a:hlinkClick r:id="rId6" action="ppaction://hlinksldjump"/>
            <a:extLst>
              <a:ext uri="{FF2B5EF4-FFF2-40B4-BE49-F238E27FC236}">
                <a16:creationId xmlns:a16="http://schemas.microsoft.com/office/drawing/2014/main" id="{6A187359-0599-474C-F511-E0B8208C4A0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87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3.95833E-6 1.48148E-6 C 0.06641 -0.00509 0.06706 -0.00347 0.17982 0.03611 C 0.26602 0.11273 0.45886 0.30139 0.49414 0.25208 " pathEditMode="relative" rAng="0" ptsTypes="AAA">
                                      <p:cBhvr>
                                        <p:cTn id="6" dur="2000" fill="hold"/>
                                        <p:tgtEl>
                                          <p:spTgt spid="12"/>
                                        </p:tgtEl>
                                        <p:attrNameLst>
                                          <p:attrName>ppt_x</p:attrName>
                                          <p:attrName>ppt_y</p:attrName>
                                        </p:attrNameLst>
                                      </p:cBhvr>
                                      <p:rCtr x="24701" y="1289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0FB353-7A0A-4555-89A1-B1EC4B79C6D5}"/>
              </a:ext>
            </a:extLst>
          </p:cNvPr>
          <p:cNvPicPr>
            <a:picLocks noChangeAspect="1"/>
          </p:cNvPicPr>
          <p:nvPr/>
        </p:nvPicPr>
        <p:blipFill>
          <a:blip r:embed="rId2"/>
          <a:stretch>
            <a:fillRect/>
          </a:stretch>
        </p:blipFill>
        <p:spPr>
          <a:xfrm>
            <a:off x="7112821" y="1340768"/>
            <a:ext cx="4743694" cy="2711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A7904E0-5045-4462-A670-1BEDC4DF697A}"/>
              </a:ext>
            </a:extLst>
          </p:cNvPr>
          <p:cNvSpPr>
            <a:spLocks noGrp="1"/>
          </p:cNvSpPr>
          <p:nvPr>
            <p:ph type="title"/>
          </p:nvPr>
        </p:nvSpPr>
        <p:spPr>
          <a:xfrm>
            <a:off x="335360" y="320154"/>
            <a:ext cx="7869539" cy="553998"/>
          </a:xfrm>
        </p:spPr>
        <p:txBody>
          <a:bodyPr/>
          <a:lstStyle/>
          <a:p>
            <a:r>
              <a:rPr lang="en-GB" b="0" dirty="0">
                <a:latin typeface="+mj-lt"/>
              </a:rPr>
              <a:t>ATTENTION!</a:t>
            </a:r>
          </a:p>
        </p:txBody>
      </p:sp>
      <p:sp>
        <p:nvSpPr>
          <p:cNvPr id="3" name="Text Placeholder 2">
            <a:extLst>
              <a:ext uri="{FF2B5EF4-FFF2-40B4-BE49-F238E27FC236}">
                <a16:creationId xmlns:a16="http://schemas.microsoft.com/office/drawing/2014/main" id="{5CB88271-6DCB-47DE-972F-8CE0E1B3EE4D}"/>
              </a:ext>
            </a:extLst>
          </p:cNvPr>
          <p:cNvSpPr>
            <a:spLocks noGrp="1"/>
          </p:cNvSpPr>
          <p:nvPr>
            <p:ph type="body" idx="1"/>
          </p:nvPr>
        </p:nvSpPr>
        <p:spPr>
          <a:xfrm>
            <a:off x="335361" y="1052736"/>
            <a:ext cx="6552727" cy="2769989"/>
          </a:xfrm>
        </p:spPr>
        <p:txBody>
          <a:bodyPr/>
          <a:lstStyle/>
          <a:p>
            <a:r>
              <a:rPr lang="en-GB" sz="3600" b="1" dirty="0"/>
              <a:t>Please enter your school name or postcode in the text box on slide 26 for the children to copy when logging in for the first time.</a:t>
            </a:r>
            <a:endParaRPr lang="en-GB" sz="3600" dirty="0"/>
          </a:p>
        </p:txBody>
      </p:sp>
    </p:spTree>
    <p:extLst>
      <p:ext uri="{BB962C8B-B14F-4D97-AF65-F5344CB8AC3E}">
        <p14:creationId xmlns:p14="http://schemas.microsoft.com/office/powerpoint/2010/main" val="3376710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384" y="1484784"/>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2783632" y="3068960"/>
            <a:ext cx="2232248" cy="2232248"/>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8442D0B-576E-C861-B645-AACAFB6C2D3E}"/>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3" name="Rectangle 2">
            <a:hlinkClick r:id="rId6" action="ppaction://hlinksldjump"/>
            <a:extLst>
              <a:ext uri="{FF2B5EF4-FFF2-40B4-BE49-F238E27FC236}">
                <a16:creationId xmlns:a16="http://schemas.microsoft.com/office/drawing/2014/main" id="{6A187359-0599-474C-F511-E0B8208C4A0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736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2.29167E-6 0.00046 C 0.03477 -0.00879 0.03516 -0.00555 0.09401 0.06852 C 0.13906 0.2125 0.23985 0.56667 0.25821 0.47477 " pathEditMode="relative" rAng="0" ptsTypes="AAA">
                                      <p:cBhvr>
                                        <p:cTn id="6" dur="2000" fill="hold"/>
                                        <p:tgtEl>
                                          <p:spTgt spid="12"/>
                                        </p:tgtEl>
                                        <p:attrNameLst>
                                          <p:attrName>ppt_x</p:attrName>
                                          <p:attrName>ppt_y</p:attrName>
                                        </p:attrNameLst>
                                      </p:cBhvr>
                                      <p:rCtr x="12904" y="2428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31504" y="4509120"/>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3791744" y="2780928"/>
            <a:ext cx="2376264" cy="2376264"/>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4686717-BA47-105B-3997-DBE584FE1805}"/>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3" name="Rectangle 2">
            <a:hlinkClick r:id="rId6" action="ppaction://hlinksldjump"/>
            <a:extLst>
              <a:ext uri="{FF2B5EF4-FFF2-40B4-BE49-F238E27FC236}">
                <a16:creationId xmlns:a16="http://schemas.microsoft.com/office/drawing/2014/main" id="{E2BA1E23-A787-B754-0622-8093D31B48DD}"/>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4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964 0.04584 C 0.04493 0.0426 0.09831 0.08658 0.15586 0.07269 C 0.20782 0.04468 0.23438 0.01112 0.25287 -0.00416 " pathEditMode="relative" rAng="0" ptsTypes="AAA">
                                      <p:cBhvr>
                                        <p:cTn id="6" dur="2000" fill="hold"/>
                                        <p:tgtEl>
                                          <p:spTgt spid="12"/>
                                        </p:tgtEl>
                                        <p:attrNameLst>
                                          <p:attrName>ppt_x</p:attrName>
                                          <p:attrName>ppt_y</p:attrName>
                                        </p:attrNameLst>
                                      </p:cBhvr>
                                      <p:rCtr x="12161" y="-104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90E0B-1F7E-7E63-060F-68DE66B7CCEB}"/>
              </a:ext>
            </a:extLst>
          </p:cNvPr>
          <p:cNvSpPr/>
          <p:nvPr/>
        </p:nvSpPr>
        <p:spPr>
          <a:xfrm>
            <a:off x="4010941" y="1755962"/>
            <a:ext cx="4104456" cy="2041500"/>
          </a:xfrm>
          <a:prstGeom prst="rect">
            <a:avLst/>
          </a:prstGeom>
          <a:gradFill>
            <a:gsLst>
              <a:gs pos="0">
                <a:srgbClr val="203134"/>
              </a:gs>
              <a:gs pos="49000">
                <a:srgbClr val="283C40"/>
              </a:gs>
              <a:gs pos="100000">
                <a:srgbClr val="3147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0E646A-8976-4346-8FE9-8ECB880C67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0192" y="2015262"/>
            <a:ext cx="3371615" cy="1782200"/>
          </a:xfrm>
          <a:prstGeom prst="rect">
            <a:avLst/>
          </a:prstGeom>
        </p:spPr>
      </p:pic>
      <p:sp>
        <p:nvSpPr>
          <p:cNvPr id="3" name="TextBox 2">
            <a:extLst>
              <a:ext uri="{FF2B5EF4-FFF2-40B4-BE49-F238E27FC236}">
                <a16:creationId xmlns:a16="http://schemas.microsoft.com/office/drawing/2014/main" id="{39CBA37C-8842-4B8F-B6C7-0C456414E68C}"/>
              </a:ext>
            </a:extLst>
          </p:cNvPr>
          <p:cNvSpPr txBox="1"/>
          <p:nvPr/>
        </p:nvSpPr>
        <p:spPr>
          <a:xfrm>
            <a:off x="3575719" y="3553852"/>
            <a:ext cx="5040560" cy="492443"/>
          </a:xfrm>
          <a:prstGeom prst="rect">
            <a:avLst/>
          </a:prstGeom>
          <a:noFill/>
        </p:spPr>
        <p:txBody>
          <a:bodyPr wrap="square" rtlCol="0">
            <a:spAutoFit/>
          </a:bodyPr>
          <a:lstStyle/>
          <a:p>
            <a:pPr algn="ctr"/>
            <a:r>
              <a:rPr lang="en-GB" sz="2600" dirty="0"/>
              <a:t>Type school name or postcode</a:t>
            </a:r>
          </a:p>
        </p:txBody>
      </p:sp>
      <p:sp>
        <p:nvSpPr>
          <p:cNvPr id="2" name="TextBox 1">
            <a:extLst>
              <a:ext uri="{FF2B5EF4-FFF2-40B4-BE49-F238E27FC236}">
                <a16:creationId xmlns:a16="http://schemas.microsoft.com/office/drawing/2014/main" id="{F78FC6F0-B34D-5543-AE39-DC9B996196B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6" name="Rectangle 5">
            <a:hlinkClick r:id="rId5" action="ppaction://hlinksldjump"/>
            <a:extLst>
              <a:ext uri="{FF2B5EF4-FFF2-40B4-BE49-F238E27FC236}">
                <a16:creationId xmlns:a16="http://schemas.microsoft.com/office/drawing/2014/main" id="{C9838EEF-A58B-9214-6A6B-B22E13374C9C}"/>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41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750"/>
                                  </p:stCondLst>
                                  <p:childTnLst>
                                    <p:animScale>
                                      <p:cBhvr>
                                        <p:cTn id="6" dur="1000" fill="hold"/>
                                        <p:tgtEl>
                                          <p:spTgt spid="5"/>
                                        </p:tgtEl>
                                      </p:cBhvr>
                                      <p:by x="150000" y="150000"/>
                                    </p:animScale>
                                  </p:childTnLst>
                                </p:cTn>
                              </p:par>
                            </p:childTnLst>
                          </p:cTn>
                        </p:par>
                        <p:par>
                          <p:cTn id="7" fill="hold">
                            <p:stCondLst>
                              <p:cond delay="1750"/>
                            </p:stCondLst>
                            <p:childTnLst>
                              <p:par>
                                <p:cTn id="8" presetID="1" presetClass="entr" presetSubtype="0" fill="hold" grpId="0" nodeType="afterEffect">
                                  <p:stCondLst>
                                    <p:cond delay="750"/>
                                  </p:stCondLst>
                                  <p:iterate type="lt">
                                    <p:tmAbs val="200"/>
                                  </p:iterate>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Logging In</a:t>
            </a:r>
            <a:endParaRPr lang="en-GB" sz="1600" b="1" kern="0" dirty="0">
              <a:solidFill>
                <a:srgbClr val="FFFFFF"/>
              </a:solidFill>
              <a:cs typeface="Arial" panose="020B0604020202020204" pitchFamily="34" charset="0"/>
            </a:endParaRPr>
          </a:p>
        </p:txBody>
      </p:sp>
      <p:sp>
        <p:nvSpPr>
          <p:cNvPr id="29" name="Oval 28">
            <a:extLst>
              <a:ext uri="{FF2B5EF4-FFF2-40B4-BE49-F238E27FC236}">
                <a16:creationId xmlns:a16="http://schemas.microsoft.com/office/drawing/2014/main" id="{4F9FA2DD-0746-472B-8F56-A72874FD319D}"/>
              </a:ext>
            </a:extLst>
          </p:cNvPr>
          <p:cNvSpPr/>
          <p:nvPr/>
        </p:nvSpPr>
        <p:spPr>
          <a:xfrm>
            <a:off x="7032104" y="4290561"/>
            <a:ext cx="1389116" cy="1389116"/>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10040ED9-42B6-4D04-AB14-54617FC3CADA}"/>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7" name="Rectangle 26">
            <a:hlinkClick r:id="rId4" action="ppaction://hlinksldjump"/>
            <a:extLst>
              <a:ext uri="{FF2B5EF4-FFF2-40B4-BE49-F238E27FC236}">
                <a16:creationId xmlns:a16="http://schemas.microsoft.com/office/drawing/2014/main" id="{04CC50A6-7AB2-4FE5-9739-D0E9ADB03D1E}"/>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56FCE36-3069-3CEA-A71F-A920EA0521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7" name="Picture 6" descr="A screenshot of a video game&#10;&#10;Description automatically generated with low confidence">
            <a:extLst>
              <a:ext uri="{FF2B5EF4-FFF2-40B4-BE49-F238E27FC236}">
                <a16:creationId xmlns:a16="http://schemas.microsoft.com/office/drawing/2014/main" id="{3DE4FE4C-616F-2EEF-6010-91921FBAF5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4350" y="1549400"/>
            <a:ext cx="7772400" cy="3388262"/>
          </a:xfrm>
          <a:prstGeom prst="rect">
            <a:avLst/>
          </a:prstGeom>
        </p:spPr>
      </p:pic>
      <p:sp>
        <p:nvSpPr>
          <p:cNvPr id="10" name="Rectangle 9">
            <a:extLst>
              <a:ext uri="{FF2B5EF4-FFF2-40B4-BE49-F238E27FC236}">
                <a16:creationId xmlns:a16="http://schemas.microsoft.com/office/drawing/2014/main" id="{9A9FA621-26E0-339C-434A-A48B17E0E1DB}"/>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Which icon is on your username label?</a:t>
            </a:r>
            <a:endParaRPr lang="en-GB" sz="5400" b="1" dirty="0">
              <a:solidFill>
                <a:srgbClr val="06B4B2"/>
              </a:solidFill>
              <a:cs typeface="Arial" panose="020B0604020202020204" pitchFamily="34" charset="0"/>
            </a:endParaRPr>
          </a:p>
        </p:txBody>
      </p:sp>
      <p:sp>
        <p:nvSpPr>
          <p:cNvPr id="12" name="Rectangle 11">
            <a:hlinkClick r:id="rId7" action="ppaction://hlinksldjump"/>
            <a:extLst>
              <a:ext uri="{FF2B5EF4-FFF2-40B4-BE49-F238E27FC236}">
                <a16:creationId xmlns:a16="http://schemas.microsoft.com/office/drawing/2014/main" id="{61890A69-3E89-0E88-EE89-89005C4F9AA2}"/>
              </a:ext>
            </a:extLst>
          </p:cNvPr>
          <p:cNvSpPr/>
          <p:nvPr/>
        </p:nvSpPr>
        <p:spPr>
          <a:xfrm>
            <a:off x="2927648" y="2204864"/>
            <a:ext cx="2520280" cy="1584176"/>
          </a:xfrm>
          <a:prstGeom prst="rect">
            <a:avLst/>
          </a:prstGeom>
          <a:solidFill>
            <a:schemeClr val="bg1">
              <a:alpha val="5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50AF71A0-4D9F-62E0-38F8-1E5E1CE6EBC8}"/>
              </a:ext>
            </a:extLst>
          </p:cNvPr>
          <p:cNvSpPr/>
          <p:nvPr/>
        </p:nvSpPr>
        <p:spPr>
          <a:xfrm>
            <a:off x="5900940" y="2204864"/>
            <a:ext cx="2520280" cy="1584176"/>
          </a:xfrm>
          <a:prstGeom prst="rect">
            <a:avLst/>
          </a:prstGeom>
          <a:solidFill>
            <a:schemeClr val="bg1">
              <a:alpha val="8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62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Logging In</a:t>
            </a:r>
            <a:endParaRPr lang="en-GB" sz="1600" b="1" kern="0" dirty="0">
              <a:solidFill>
                <a:srgbClr val="FFFFFF"/>
              </a:solidFill>
              <a:cs typeface="Arial" panose="020B0604020202020204" pitchFamily="34" charset="0"/>
            </a:endParaRPr>
          </a:p>
        </p:txBody>
      </p:sp>
      <p:pic>
        <p:nvPicPr>
          <p:cNvPr id="9" name="Picture 8" descr="Graphical user interface, text, application&#10;&#10;Description automatically generated">
            <a:extLst>
              <a:ext uri="{FF2B5EF4-FFF2-40B4-BE49-F238E27FC236}">
                <a16:creationId xmlns:a16="http://schemas.microsoft.com/office/drawing/2014/main" id="{8F4A8C75-4AA6-4A04-6EA2-9B4990C69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437" y="2553602"/>
            <a:ext cx="2965429" cy="1972047"/>
          </a:xfrm>
          <a:prstGeom prst="rect">
            <a:avLst/>
          </a:prstGeom>
          <a:ln w="38100">
            <a:solidFill>
              <a:srgbClr val="000000"/>
            </a:solidFill>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17D222D-8E5B-45DC-88F9-BBABC204BB2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19512" y="620688"/>
            <a:ext cx="5930354" cy="5472608"/>
          </a:xfrm>
          <a:prstGeom prst="rect">
            <a:avLst/>
          </a:prstGeom>
        </p:spPr>
      </p:pic>
      <p:sp>
        <p:nvSpPr>
          <p:cNvPr id="17" name="TextBox 16">
            <a:extLst>
              <a:ext uri="{FF2B5EF4-FFF2-40B4-BE49-F238E27FC236}">
                <a16:creationId xmlns:a16="http://schemas.microsoft.com/office/drawing/2014/main" id="{5E673CC6-DC95-4F3F-9FE0-4992AFA66F35}"/>
              </a:ext>
            </a:extLst>
          </p:cNvPr>
          <p:cNvSpPr txBox="1"/>
          <p:nvPr/>
        </p:nvSpPr>
        <p:spPr>
          <a:xfrm>
            <a:off x="492935" y="1628800"/>
            <a:ext cx="3262432" cy="646331"/>
          </a:xfrm>
          <a:prstGeom prst="rect">
            <a:avLst/>
          </a:prstGeom>
          <a:noFill/>
        </p:spPr>
        <p:txBody>
          <a:bodyPr wrap="none" rtlCol="0">
            <a:spAutoFit/>
          </a:bodyPr>
          <a:lstStyle/>
          <a:p>
            <a:pPr algn="ctr"/>
            <a:r>
              <a:rPr lang="en-GB" sz="3600" b="1" dirty="0"/>
              <a:t>Example label</a:t>
            </a:r>
          </a:p>
        </p:txBody>
      </p:sp>
      <p:sp>
        <p:nvSpPr>
          <p:cNvPr id="20" name="Rectangle: Rounded Corners 19">
            <a:extLst>
              <a:ext uri="{FF2B5EF4-FFF2-40B4-BE49-F238E27FC236}">
                <a16:creationId xmlns:a16="http://schemas.microsoft.com/office/drawing/2014/main" id="{20657931-0574-46AD-BB0D-5EA32F4701CA}"/>
              </a:ext>
            </a:extLst>
          </p:cNvPr>
          <p:cNvSpPr/>
          <p:nvPr/>
        </p:nvSpPr>
        <p:spPr>
          <a:xfrm>
            <a:off x="1260793" y="3220348"/>
            <a:ext cx="2026895" cy="288032"/>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33C9E79B-64C4-4B86-B5B3-E0834DD7F9D6}"/>
              </a:ext>
            </a:extLst>
          </p:cNvPr>
          <p:cNvCxnSpPr>
            <a:cxnSpLocks/>
            <a:stCxn id="20" idx="3"/>
          </p:cNvCxnSpPr>
          <p:nvPr/>
        </p:nvCxnSpPr>
        <p:spPr>
          <a:xfrm flipV="1">
            <a:off x="3287688" y="2420888"/>
            <a:ext cx="2192082" cy="943476"/>
          </a:xfrm>
          <a:prstGeom prst="straightConnector1">
            <a:avLst/>
          </a:prstGeom>
          <a:noFill/>
          <a:ln w="57150">
            <a:solidFill>
              <a:srgbClr val="33CC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7CDCCF47-C200-4AE5-94FC-07CD1488B933}"/>
              </a:ext>
            </a:extLst>
          </p:cNvPr>
          <p:cNvSpPr txBox="1"/>
          <p:nvPr/>
        </p:nvSpPr>
        <p:spPr>
          <a:xfrm>
            <a:off x="6308921" y="2159278"/>
            <a:ext cx="3603503" cy="523220"/>
          </a:xfrm>
          <a:prstGeom prst="rect">
            <a:avLst/>
          </a:prstGeom>
          <a:solidFill>
            <a:schemeClr val="bg1"/>
          </a:solidFill>
        </p:spPr>
        <p:txBody>
          <a:bodyPr wrap="square" rtlCol="0">
            <a:spAutoFit/>
          </a:bodyPr>
          <a:lstStyle/>
          <a:p>
            <a:r>
              <a:rPr lang="en-GB" sz="2800" dirty="0" err="1"/>
              <a:t>madgre</a:t>
            </a:r>
            <a:endParaRPr lang="en-GB" sz="2800" dirty="0"/>
          </a:p>
        </p:txBody>
      </p:sp>
      <p:sp>
        <p:nvSpPr>
          <p:cNvPr id="24" name="Rectangle: Rounded Corners 23">
            <a:extLst>
              <a:ext uri="{FF2B5EF4-FFF2-40B4-BE49-F238E27FC236}">
                <a16:creationId xmlns:a16="http://schemas.microsoft.com/office/drawing/2014/main" id="{F377A357-A728-41D5-97F8-A562E9B74FD5}"/>
              </a:ext>
            </a:extLst>
          </p:cNvPr>
          <p:cNvSpPr/>
          <p:nvPr/>
        </p:nvSpPr>
        <p:spPr>
          <a:xfrm>
            <a:off x="1260793" y="3677741"/>
            <a:ext cx="2026895" cy="288032"/>
          </a:xfrm>
          <a:prstGeom prst="roundRect">
            <a:avLst/>
          </a:prstGeom>
          <a:noFill/>
          <a:ln w="57150">
            <a:solidFill>
              <a:srgbClr val="C62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2A60A49-BE8A-4D36-871C-1A15120B598B}"/>
              </a:ext>
            </a:extLst>
          </p:cNvPr>
          <p:cNvCxnSpPr>
            <a:cxnSpLocks/>
            <a:stCxn id="24" idx="3"/>
          </p:cNvCxnSpPr>
          <p:nvPr/>
        </p:nvCxnSpPr>
        <p:spPr>
          <a:xfrm flipV="1">
            <a:off x="3287688" y="3573016"/>
            <a:ext cx="2192082" cy="248741"/>
          </a:xfrm>
          <a:prstGeom prst="straightConnector1">
            <a:avLst/>
          </a:prstGeom>
          <a:noFill/>
          <a:ln w="57150">
            <a:solidFill>
              <a:srgbClr val="C6289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6" name="TextBox 25">
            <a:extLst>
              <a:ext uri="{FF2B5EF4-FFF2-40B4-BE49-F238E27FC236}">
                <a16:creationId xmlns:a16="http://schemas.microsoft.com/office/drawing/2014/main" id="{7B225145-0BEE-4173-B45B-08BDF30BC906}"/>
              </a:ext>
            </a:extLst>
          </p:cNvPr>
          <p:cNvSpPr txBox="1"/>
          <p:nvPr/>
        </p:nvSpPr>
        <p:spPr>
          <a:xfrm>
            <a:off x="6308921" y="3305652"/>
            <a:ext cx="2667399" cy="523220"/>
          </a:xfrm>
          <a:prstGeom prst="rect">
            <a:avLst/>
          </a:prstGeom>
          <a:solidFill>
            <a:schemeClr val="bg1"/>
          </a:solidFill>
        </p:spPr>
        <p:txBody>
          <a:bodyPr wrap="square" rtlCol="0">
            <a:spAutoFit/>
          </a:bodyPr>
          <a:lstStyle/>
          <a:p>
            <a:r>
              <a:rPr lang="en-GB" sz="2800" dirty="0" err="1"/>
              <a:t>abc</a:t>
            </a:r>
            <a:endParaRPr lang="en-GB" sz="2800" dirty="0"/>
          </a:p>
        </p:txBody>
      </p:sp>
      <p:pic>
        <p:nvPicPr>
          <p:cNvPr id="28" name="Graphic 27" descr="Cursor">
            <a:extLst>
              <a:ext uri="{FF2B5EF4-FFF2-40B4-BE49-F238E27FC236}">
                <a16:creationId xmlns:a16="http://schemas.microsoft.com/office/drawing/2014/main" id="{4FE6B99B-F674-4AE7-B7E2-8D105BE2F28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6067" y="6093296"/>
            <a:ext cx="914400" cy="914400"/>
          </a:xfrm>
          <a:prstGeom prst="rect">
            <a:avLst/>
          </a:prstGeom>
        </p:spPr>
      </p:pic>
      <p:sp>
        <p:nvSpPr>
          <p:cNvPr id="29" name="Oval 28">
            <a:extLst>
              <a:ext uri="{FF2B5EF4-FFF2-40B4-BE49-F238E27FC236}">
                <a16:creationId xmlns:a16="http://schemas.microsoft.com/office/drawing/2014/main" id="{4F9FA2DD-0746-472B-8F56-A72874FD319D}"/>
              </a:ext>
            </a:extLst>
          </p:cNvPr>
          <p:cNvSpPr/>
          <p:nvPr/>
        </p:nvSpPr>
        <p:spPr>
          <a:xfrm>
            <a:off x="7032104" y="4290561"/>
            <a:ext cx="1389116" cy="1389116"/>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A8853304-9997-4FC6-9AF3-1B2C493B6052}"/>
              </a:ext>
            </a:extLst>
          </p:cNvPr>
          <p:cNvSpPr txBox="1"/>
          <p:nvPr/>
        </p:nvSpPr>
        <p:spPr>
          <a:xfrm>
            <a:off x="689399" y="5323855"/>
            <a:ext cx="2869503" cy="769441"/>
          </a:xfrm>
          <a:prstGeom prst="rect">
            <a:avLst/>
          </a:prstGeom>
          <a:noFill/>
        </p:spPr>
        <p:txBody>
          <a:bodyPr wrap="none" rtlCol="0">
            <a:spAutoFit/>
          </a:bodyPr>
          <a:lstStyle/>
          <a:p>
            <a:pPr algn="ctr"/>
            <a:r>
              <a:rPr lang="en-GB" sz="4400" b="1" dirty="0">
                <a:solidFill>
                  <a:srgbClr val="784B9E"/>
                </a:solidFill>
              </a:rPr>
              <a:t>Your turn!</a:t>
            </a:r>
          </a:p>
        </p:txBody>
      </p:sp>
      <p:sp>
        <p:nvSpPr>
          <p:cNvPr id="21" name="TextBox 20">
            <a:extLst>
              <a:ext uri="{FF2B5EF4-FFF2-40B4-BE49-F238E27FC236}">
                <a16:creationId xmlns:a16="http://schemas.microsoft.com/office/drawing/2014/main" id="{10040ED9-42B6-4D04-AB14-54617FC3CADA}"/>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7" name="Rectangle 26">
            <a:hlinkClick r:id="rId8" action="ppaction://hlinksldjump"/>
            <a:extLst>
              <a:ext uri="{FF2B5EF4-FFF2-40B4-BE49-F238E27FC236}">
                <a16:creationId xmlns:a16="http://schemas.microsoft.com/office/drawing/2014/main" id="{04CC50A6-7AB2-4FE5-9739-D0E9ADB03D1E}"/>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56FCE36-3069-3CEA-A71F-A920EA0521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Tree>
    <p:extLst>
      <p:ext uri="{BB962C8B-B14F-4D97-AF65-F5344CB8AC3E}">
        <p14:creationId xmlns:p14="http://schemas.microsoft.com/office/powerpoint/2010/main" val="40631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iterate type="lt">
                                    <p:tmAbs val="200"/>
                                  </p:iterate>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1000"/>
                            </p:stCondLst>
                            <p:childTnLst>
                              <p:par>
                                <p:cTn id="31" presetID="1" presetClass="entr" presetSubtype="0" fill="hold" grpId="0" nodeType="afterEffect">
                                  <p:stCondLst>
                                    <p:cond delay="0"/>
                                  </p:stCondLst>
                                  <p:iterate type="lt">
                                    <p:tmAbs val="200"/>
                                  </p:iterate>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25"/>
                                        </p:tgtEl>
                                        <p:attrNameLst>
                                          <p:attrName>style.visibility</p:attrName>
                                        </p:attrNameLst>
                                      </p:cBhvr>
                                      <p:to>
                                        <p:strVal val="hidden"/>
                                      </p:to>
                                    </p:set>
                                  </p:childTnLst>
                                </p:cTn>
                              </p:par>
                            </p:childTnLst>
                          </p:cTn>
                        </p:par>
                        <p:par>
                          <p:cTn id="40" fill="hold">
                            <p:stCondLst>
                              <p:cond delay="0"/>
                            </p:stCondLst>
                            <p:childTnLst>
                              <p:par>
                                <p:cTn id="41" presetID="37" presetClass="path" presetSubtype="0" accel="50000" decel="50000" fill="hold" nodeType="afterEffect">
                                  <p:stCondLst>
                                    <p:cond delay="0"/>
                                  </p:stCondLst>
                                  <p:childTnLst>
                                    <p:animMotion origin="layout" path="M -2.91667E-6 2.59259E-6 C 0.03802 -0.00463 0.08998 0.00393 0.15131 -0.03033 C 0.2069 -0.08542 0.22591 -0.1132 0.24558 -0.15648 " pathEditMode="relative" rAng="0" ptsTypes="AAA">
                                      <p:cBhvr>
                                        <p:cTn id="42" dur="1000" fill="hold"/>
                                        <p:tgtEl>
                                          <p:spTgt spid="28"/>
                                        </p:tgtEl>
                                        <p:attrNameLst>
                                          <p:attrName>ppt_x</p:attrName>
                                          <p:attrName>ppt_y</p:attrName>
                                        </p:attrNameLst>
                                      </p:cBhvr>
                                      <p:rCtr x="12279" y="-7824"/>
                                    </p:animMotion>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animBg="1"/>
      <p:bldP spid="24" grpId="0" animBg="1"/>
      <p:bldP spid="24" grpId="1" animBg="1"/>
      <p:bldP spid="26" grpId="0" animBg="1"/>
      <p:bldP spid="29" grpId="0" animBg="1"/>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Logging In</a:t>
            </a:r>
            <a:endParaRPr lang="en-GB" sz="1600" b="1" kern="0" dirty="0">
              <a:solidFill>
                <a:srgbClr val="FFFFFF"/>
              </a:solidFill>
              <a:cs typeface="Arial" panose="020B0604020202020204" pitchFamily="34" charset="0"/>
            </a:endParaRPr>
          </a:p>
        </p:txBody>
      </p:sp>
      <p:pic>
        <p:nvPicPr>
          <p:cNvPr id="9" name="Picture 8">
            <a:extLst>
              <a:ext uri="{FF2B5EF4-FFF2-40B4-BE49-F238E27FC236}">
                <a16:creationId xmlns:a16="http://schemas.microsoft.com/office/drawing/2014/main" id="{8F4A8C75-4AA6-4A04-6EA2-9B4990C697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1437" y="2553602"/>
            <a:ext cx="2965428" cy="1972047"/>
          </a:xfrm>
          <a:prstGeom prst="rect">
            <a:avLst/>
          </a:prstGeom>
          <a:ln w="38100">
            <a:solidFill>
              <a:srgbClr val="000000"/>
            </a:solidFill>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17D222D-8E5B-45DC-88F9-BBABC204BB2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842291" y="620688"/>
            <a:ext cx="5484796" cy="5472608"/>
          </a:xfrm>
          <a:prstGeom prst="rect">
            <a:avLst/>
          </a:prstGeom>
        </p:spPr>
      </p:pic>
      <p:pic>
        <p:nvPicPr>
          <p:cNvPr id="12" name="Picture 11">
            <a:extLst>
              <a:ext uri="{FF2B5EF4-FFF2-40B4-BE49-F238E27FC236}">
                <a16:creationId xmlns:a16="http://schemas.microsoft.com/office/drawing/2014/main" id="{F2A6C43A-BDD1-388E-13CF-139CCE2C218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842291" y="620688"/>
            <a:ext cx="5484796" cy="5472607"/>
          </a:xfrm>
          <a:prstGeom prst="rect">
            <a:avLst/>
          </a:prstGeom>
        </p:spPr>
      </p:pic>
      <p:sp>
        <p:nvSpPr>
          <p:cNvPr id="17" name="TextBox 16">
            <a:extLst>
              <a:ext uri="{FF2B5EF4-FFF2-40B4-BE49-F238E27FC236}">
                <a16:creationId xmlns:a16="http://schemas.microsoft.com/office/drawing/2014/main" id="{5E673CC6-DC95-4F3F-9FE0-4992AFA66F35}"/>
              </a:ext>
            </a:extLst>
          </p:cNvPr>
          <p:cNvSpPr txBox="1"/>
          <p:nvPr/>
        </p:nvSpPr>
        <p:spPr>
          <a:xfrm>
            <a:off x="492935" y="1628800"/>
            <a:ext cx="3262432" cy="646331"/>
          </a:xfrm>
          <a:prstGeom prst="rect">
            <a:avLst/>
          </a:prstGeom>
          <a:noFill/>
        </p:spPr>
        <p:txBody>
          <a:bodyPr wrap="none" rtlCol="0">
            <a:spAutoFit/>
          </a:bodyPr>
          <a:lstStyle/>
          <a:p>
            <a:pPr algn="ctr"/>
            <a:r>
              <a:rPr lang="en-GB" sz="3600" b="1" dirty="0"/>
              <a:t>Example label</a:t>
            </a:r>
          </a:p>
        </p:txBody>
      </p:sp>
      <p:sp>
        <p:nvSpPr>
          <p:cNvPr id="20" name="Rectangle: Rounded Corners 19">
            <a:extLst>
              <a:ext uri="{FF2B5EF4-FFF2-40B4-BE49-F238E27FC236}">
                <a16:creationId xmlns:a16="http://schemas.microsoft.com/office/drawing/2014/main" id="{20657931-0574-46AD-BB0D-5EA32F4701CA}"/>
              </a:ext>
            </a:extLst>
          </p:cNvPr>
          <p:cNvSpPr/>
          <p:nvPr/>
        </p:nvSpPr>
        <p:spPr>
          <a:xfrm>
            <a:off x="1260793" y="3220348"/>
            <a:ext cx="2026895" cy="288032"/>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33C9E79B-64C4-4B86-B5B3-E0834DD7F9D6}"/>
              </a:ext>
            </a:extLst>
          </p:cNvPr>
          <p:cNvCxnSpPr>
            <a:cxnSpLocks/>
            <a:stCxn id="20" idx="3"/>
          </p:cNvCxnSpPr>
          <p:nvPr/>
        </p:nvCxnSpPr>
        <p:spPr>
          <a:xfrm flipV="1">
            <a:off x="3287688" y="1484784"/>
            <a:ext cx="2808312" cy="1879580"/>
          </a:xfrm>
          <a:prstGeom prst="straightConnector1">
            <a:avLst/>
          </a:prstGeom>
          <a:noFill/>
          <a:ln w="57150">
            <a:solidFill>
              <a:srgbClr val="33CC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7CDCCF47-C200-4AE5-94FC-07CD1488B933}"/>
              </a:ext>
            </a:extLst>
          </p:cNvPr>
          <p:cNvSpPr txBox="1"/>
          <p:nvPr/>
        </p:nvSpPr>
        <p:spPr>
          <a:xfrm>
            <a:off x="6672064" y="1253951"/>
            <a:ext cx="2341547" cy="461665"/>
          </a:xfrm>
          <a:prstGeom prst="rect">
            <a:avLst/>
          </a:prstGeom>
          <a:solidFill>
            <a:schemeClr val="bg1"/>
          </a:solidFill>
        </p:spPr>
        <p:txBody>
          <a:bodyPr wrap="square" rtlCol="0">
            <a:spAutoFit/>
          </a:bodyPr>
          <a:lstStyle/>
          <a:p>
            <a:r>
              <a:rPr lang="en-GB" sz="2400" dirty="0" err="1"/>
              <a:t>madgre</a:t>
            </a:r>
            <a:endParaRPr lang="en-GB" sz="2400" dirty="0"/>
          </a:p>
        </p:txBody>
      </p:sp>
      <p:sp>
        <p:nvSpPr>
          <p:cNvPr id="24" name="Rectangle: Rounded Corners 23">
            <a:extLst>
              <a:ext uri="{FF2B5EF4-FFF2-40B4-BE49-F238E27FC236}">
                <a16:creationId xmlns:a16="http://schemas.microsoft.com/office/drawing/2014/main" id="{F377A357-A728-41D5-97F8-A562E9B74FD5}"/>
              </a:ext>
            </a:extLst>
          </p:cNvPr>
          <p:cNvSpPr/>
          <p:nvPr/>
        </p:nvSpPr>
        <p:spPr>
          <a:xfrm>
            <a:off x="1260793" y="3573016"/>
            <a:ext cx="2026895" cy="502315"/>
          </a:xfrm>
          <a:prstGeom prst="roundRect">
            <a:avLst/>
          </a:prstGeom>
          <a:noFill/>
          <a:ln w="57150">
            <a:solidFill>
              <a:srgbClr val="C62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2A60A49-BE8A-4D36-871C-1A15120B598B}"/>
              </a:ext>
            </a:extLst>
          </p:cNvPr>
          <p:cNvCxnSpPr>
            <a:cxnSpLocks/>
            <a:stCxn id="24" idx="3"/>
          </p:cNvCxnSpPr>
          <p:nvPr/>
        </p:nvCxnSpPr>
        <p:spPr>
          <a:xfrm flipV="1">
            <a:off x="3287688" y="2275131"/>
            <a:ext cx="2595392" cy="1549043"/>
          </a:xfrm>
          <a:prstGeom prst="straightConnector1">
            <a:avLst/>
          </a:prstGeom>
          <a:noFill/>
          <a:ln w="57150">
            <a:solidFill>
              <a:srgbClr val="C6289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28" name="Graphic 27" descr="Cursor">
            <a:extLst>
              <a:ext uri="{FF2B5EF4-FFF2-40B4-BE49-F238E27FC236}">
                <a16:creationId xmlns:a16="http://schemas.microsoft.com/office/drawing/2014/main" id="{4FE6B99B-F674-4AE7-B7E2-8D105BE2F2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98563" y="6136125"/>
            <a:ext cx="914400" cy="914400"/>
          </a:xfrm>
          <a:prstGeom prst="rect">
            <a:avLst/>
          </a:prstGeom>
        </p:spPr>
      </p:pic>
      <p:sp>
        <p:nvSpPr>
          <p:cNvPr id="29" name="Oval 28">
            <a:extLst>
              <a:ext uri="{FF2B5EF4-FFF2-40B4-BE49-F238E27FC236}">
                <a16:creationId xmlns:a16="http://schemas.microsoft.com/office/drawing/2014/main" id="{4F9FA2DD-0746-472B-8F56-A72874FD319D}"/>
              </a:ext>
            </a:extLst>
          </p:cNvPr>
          <p:cNvSpPr/>
          <p:nvPr/>
        </p:nvSpPr>
        <p:spPr>
          <a:xfrm>
            <a:off x="8256240" y="4941168"/>
            <a:ext cx="1728192" cy="1080120"/>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A8853304-9997-4FC6-9AF3-1B2C493B6052}"/>
              </a:ext>
            </a:extLst>
          </p:cNvPr>
          <p:cNvSpPr txBox="1"/>
          <p:nvPr/>
        </p:nvSpPr>
        <p:spPr>
          <a:xfrm>
            <a:off x="689400" y="5323855"/>
            <a:ext cx="2869503" cy="769441"/>
          </a:xfrm>
          <a:prstGeom prst="rect">
            <a:avLst/>
          </a:prstGeom>
          <a:noFill/>
        </p:spPr>
        <p:txBody>
          <a:bodyPr wrap="none" rtlCol="0">
            <a:spAutoFit/>
          </a:bodyPr>
          <a:lstStyle/>
          <a:p>
            <a:pPr algn="ctr"/>
            <a:r>
              <a:rPr lang="en-GB" sz="4400" b="1" dirty="0">
                <a:solidFill>
                  <a:srgbClr val="784B9E"/>
                </a:solidFill>
              </a:rPr>
              <a:t>Your turn!</a:t>
            </a:r>
          </a:p>
        </p:txBody>
      </p:sp>
      <p:sp>
        <p:nvSpPr>
          <p:cNvPr id="21" name="TextBox 20">
            <a:extLst>
              <a:ext uri="{FF2B5EF4-FFF2-40B4-BE49-F238E27FC236}">
                <a16:creationId xmlns:a16="http://schemas.microsoft.com/office/drawing/2014/main" id="{10040ED9-42B6-4D04-AB14-54617FC3CADA}"/>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7" name="Rectangle 26">
            <a:hlinkClick r:id="rId9" action="ppaction://hlinksldjump"/>
            <a:extLst>
              <a:ext uri="{FF2B5EF4-FFF2-40B4-BE49-F238E27FC236}">
                <a16:creationId xmlns:a16="http://schemas.microsoft.com/office/drawing/2014/main" id="{04CC50A6-7AB2-4FE5-9739-D0E9ADB03D1E}"/>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56FCE36-3069-3CEA-A71F-A920EA0521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Tree>
    <p:extLst>
      <p:ext uri="{BB962C8B-B14F-4D97-AF65-F5344CB8AC3E}">
        <p14:creationId xmlns:p14="http://schemas.microsoft.com/office/powerpoint/2010/main" val="22205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iterate type="lt">
                                    <p:tmAbs val="200"/>
                                  </p:iterate>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25"/>
                                        </p:tgtEl>
                                        <p:attrNameLst>
                                          <p:attrName>style.visibility</p:attrName>
                                        </p:attrNameLst>
                                      </p:cBhvr>
                                      <p:to>
                                        <p:strVal val="hidden"/>
                                      </p:to>
                                    </p:set>
                                  </p:childTnLst>
                                </p:cTn>
                              </p:par>
                            </p:childTnLst>
                          </p:cTn>
                        </p:par>
                        <p:par>
                          <p:cTn id="40" fill="hold">
                            <p:stCondLst>
                              <p:cond delay="0"/>
                            </p:stCondLst>
                            <p:childTnLst>
                              <p:par>
                                <p:cTn id="41" presetID="37" presetClass="path" presetSubtype="0" accel="50000" decel="50000" fill="hold" nodeType="afterEffect">
                                  <p:stCondLst>
                                    <p:cond delay="0"/>
                                  </p:stCondLst>
                                  <p:childTnLst>
                                    <p:animMotion origin="layout" path="M 0.12774 -0.01412 C 0.14258 -0.01759 0.16276 -0.01157 0.18672 -0.03611 C 0.20847 -0.07546 0.21589 -0.09537 0.2237 -0.12639 " pathEditMode="relative" rAng="0" ptsTypes="AAA">
                                      <p:cBhvr>
                                        <p:cTn id="42" dur="1000" fill="hold"/>
                                        <p:tgtEl>
                                          <p:spTgt spid="28"/>
                                        </p:tgtEl>
                                        <p:attrNameLst>
                                          <p:attrName>ppt_x</p:attrName>
                                          <p:attrName>ppt_y</p:attrName>
                                        </p:attrNameLst>
                                      </p:cBhvr>
                                      <p:rCtr x="4792" y="-5625"/>
                                    </p:animMotion>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animBg="1"/>
      <p:bldP spid="24" grpId="0" animBg="1"/>
      <p:bldP spid="24" grpId="1" animBg="1"/>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4FB7D-F5F5-B0CD-E09A-BB63521C6564}"/>
              </a:ext>
            </a:extLst>
          </p:cNvPr>
          <p:cNvSpPr/>
          <p:nvPr/>
        </p:nvSpPr>
        <p:spPr>
          <a:xfrm>
            <a:off x="0" y="0"/>
            <a:ext cx="8112224" cy="1318045"/>
          </a:xfrm>
          <a:prstGeom prst="rect">
            <a:avLst/>
          </a:prstGeom>
          <a:gradFill>
            <a:gsLst>
              <a:gs pos="0">
                <a:srgbClr val="121E20"/>
              </a:gs>
              <a:gs pos="49000">
                <a:srgbClr val="182528"/>
              </a:gs>
              <a:gs pos="100000">
                <a:srgbClr val="1D2D3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AEFF80D-FC68-47BA-8479-8C9AFF1640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1343" y="966485"/>
            <a:ext cx="9317305" cy="4925030"/>
          </a:xfrm>
          <a:prstGeom prst="rect">
            <a:avLst/>
          </a:prstGeom>
        </p:spPr>
      </p:pic>
      <p:sp>
        <p:nvSpPr>
          <p:cNvPr id="3" name="TextBox 2">
            <a:extLst>
              <a:ext uri="{FF2B5EF4-FFF2-40B4-BE49-F238E27FC236}">
                <a16:creationId xmlns:a16="http://schemas.microsoft.com/office/drawing/2014/main" id="{39CBA37C-8842-4B8F-B6C7-0C456414E68C}"/>
              </a:ext>
            </a:extLst>
          </p:cNvPr>
          <p:cNvSpPr txBox="1"/>
          <p:nvPr/>
        </p:nvSpPr>
        <p:spPr>
          <a:xfrm>
            <a:off x="1955540" y="4614227"/>
            <a:ext cx="8280920" cy="800219"/>
          </a:xfrm>
          <a:prstGeom prst="rect">
            <a:avLst/>
          </a:prstGeom>
          <a:noFill/>
        </p:spPr>
        <p:txBody>
          <a:bodyPr wrap="square" rtlCol="0">
            <a:spAutoFit/>
          </a:bodyPr>
          <a:lstStyle/>
          <a:p>
            <a:pPr algn="ctr"/>
            <a:r>
              <a:rPr lang="en-GB" sz="4600" dirty="0"/>
              <a:t>Type school name or postcode</a:t>
            </a:r>
          </a:p>
        </p:txBody>
      </p:sp>
      <p:sp>
        <p:nvSpPr>
          <p:cNvPr id="4" name="TextBox 3">
            <a:extLst>
              <a:ext uri="{FF2B5EF4-FFF2-40B4-BE49-F238E27FC236}">
                <a16:creationId xmlns:a16="http://schemas.microsoft.com/office/drawing/2014/main" id="{5127313F-3D8E-45A5-9FDD-64BF76CA7482}"/>
              </a:ext>
            </a:extLst>
          </p:cNvPr>
          <p:cNvSpPr txBox="1"/>
          <p:nvPr/>
        </p:nvSpPr>
        <p:spPr>
          <a:xfrm>
            <a:off x="3575720" y="3183066"/>
            <a:ext cx="8280920" cy="2862322"/>
          </a:xfrm>
          <a:prstGeom prst="rect">
            <a:avLst/>
          </a:prstGeom>
          <a:solidFill>
            <a:srgbClr val="FFFF00"/>
          </a:solidFill>
        </p:spPr>
        <p:txBody>
          <a:bodyPr wrap="square" rtlCol="0">
            <a:spAutoFit/>
          </a:bodyPr>
          <a:lstStyle/>
          <a:p>
            <a:r>
              <a:rPr lang="en-GB" sz="3600" dirty="0"/>
              <a:t>Teacher: edit the text box so that it has your school name OR postcode for the children to copy.</a:t>
            </a:r>
          </a:p>
          <a:p>
            <a:r>
              <a:rPr lang="en-GB" sz="3600" dirty="0"/>
              <a:t>Or just write it on the whiteboard. </a:t>
            </a:r>
            <a:endParaRPr lang="en-GB" sz="3600" dirty="0">
              <a:sym typeface="Wingdings" panose="05000000000000000000" pitchFamily="2" charset="2"/>
            </a:endParaRPr>
          </a:p>
          <a:p>
            <a:r>
              <a:rPr lang="en-GB" sz="3600" dirty="0">
                <a:sym typeface="Wingdings" panose="05000000000000000000" pitchFamily="2" charset="2"/>
              </a:rPr>
              <a:t>Then delete this yellow box! </a:t>
            </a:r>
            <a:endParaRPr lang="en-GB" sz="3600" dirty="0"/>
          </a:p>
        </p:txBody>
      </p:sp>
      <p:sp>
        <p:nvSpPr>
          <p:cNvPr id="5" name="TextBox 4">
            <a:extLst>
              <a:ext uri="{FF2B5EF4-FFF2-40B4-BE49-F238E27FC236}">
                <a16:creationId xmlns:a16="http://schemas.microsoft.com/office/drawing/2014/main" id="{4AE9443E-99FD-3378-E5E2-2D7DFE92023F}"/>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6" name="Rectangle 5">
            <a:hlinkClick r:id="rId5" action="ppaction://hlinksldjump"/>
            <a:extLst>
              <a:ext uri="{FF2B5EF4-FFF2-40B4-BE49-F238E27FC236}">
                <a16:creationId xmlns:a16="http://schemas.microsoft.com/office/drawing/2014/main" id="{4D21B420-419B-602C-99FB-BFB34CA26E94}"/>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407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video game&#10;&#10;Description automatically generated">
            <a:extLst>
              <a:ext uri="{FF2B5EF4-FFF2-40B4-BE49-F238E27FC236}">
                <a16:creationId xmlns:a16="http://schemas.microsoft.com/office/drawing/2014/main" id="{6B51CEC5-EDDF-C4A3-2816-3AD3176A9D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descr="A screenshot of a video game&#10;&#10;Description automatically generated">
            <a:extLst>
              <a:ext uri="{FF2B5EF4-FFF2-40B4-BE49-F238E27FC236}">
                <a16:creationId xmlns:a16="http://schemas.microsoft.com/office/drawing/2014/main" id="{FBAD1799-7368-112A-F96D-F0A1B30EA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294C027-454A-2F52-DFF3-7C0A3B5F43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F82D04F1-AB60-E26D-DDAD-F12D5D7942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hlinkClick r:id="rId7" action="ppaction://hlinksldjump"/>
            <a:extLst>
              <a:ext uri="{FF2B5EF4-FFF2-40B4-BE49-F238E27FC236}">
                <a16:creationId xmlns:a16="http://schemas.microsoft.com/office/drawing/2014/main" id="{BF9213C3-9088-4986-8DB2-C4C17CDF6B2E}"/>
              </a:ext>
            </a:extLst>
          </p:cNvPr>
          <p:cNvSpPr/>
          <p:nvPr/>
        </p:nvSpPr>
        <p:spPr>
          <a:xfrm>
            <a:off x="9972690" y="548680"/>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CF0BBD88-52F3-40C6-82AC-D92D471E53C2}"/>
              </a:ext>
            </a:extLst>
          </p:cNvPr>
          <p:cNvSpPr txBox="1">
            <a:spLocks/>
          </p:cNvSpPr>
          <p:nvPr/>
        </p:nvSpPr>
        <p:spPr>
          <a:xfrm>
            <a:off x="349458" y="293855"/>
            <a:ext cx="4666422" cy="61555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4000" b="1" kern="0" dirty="0">
                <a:solidFill>
                  <a:schemeClr val="bg1"/>
                </a:solidFill>
              </a:rPr>
              <a:t>Choose your Bot…</a:t>
            </a:r>
          </a:p>
        </p:txBody>
      </p:sp>
      <p:sp>
        <p:nvSpPr>
          <p:cNvPr id="12" name="Oval 11">
            <a:extLst>
              <a:ext uri="{FF2B5EF4-FFF2-40B4-BE49-F238E27FC236}">
                <a16:creationId xmlns:a16="http://schemas.microsoft.com/office/drawing/2014/main" id="{4D35A19C-AA6C-B593-20C7-16A2FFCB83D1}"/>
              </a:ext>
            </a:extLst>
          </p:cNvPr>
          <p:cNvSpPr/>
          <p:nvPr/>
        </p:nvSpPr>
        <p:spPr>
          <a:xfrm>
            <a:off x="9765326" y="3758960"/>
            <a:ext cx="792088" cy="792088"/>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6AB3215F-0775-4BBC-92E2-54EA2C7321CE}"/>
              </a:ext>
            </a:extLst>
          </p:cNvPr>
          <p:cNvSpPr/>
          <p:nvPr/>
        </p:nvSpPr>
        <p:spPr>
          <a:xfrm>
            <a:off x="1661584" y="3758960"/>
            <a:ext cx="792088" cy="792088"/>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pic>
        <p:nvPicPr>
          <p:cNvPr id="15" name="Graphic 14" descr="Cursor">
            <a:extLst>
              <a:ext uri="{FF2B5EF4-FFF2-40B4-BE49-F238E27FC236}">
                <a16:creationId xmlns:a16="http://schemas.microsoft.com/office/drawing/2014/main" id="{57AB940C-B2E5-BDF2-831F-700979779B5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96200" y="5805264"/>
            <a:ext cx="914400" cy="914400"/>
          </a:xfrm>
          <a:prstGeom prst="rect">
            <a:avLst/>
          </a:prstGeom>
        </p:spPr>
      </p:pic>
      <p:sp>
        <p:nvSpPr>
          <p:cNvPr id="18" name="Oval 17">
            <a:extLst>
              <a:ext uri="{FF2B5EF4-FFF2-40B4-BE49-F238E27FC236}">
                <a16:creationId xmlns:a16="http://schemas.microsoft.com/office/drawing/2014/main" id="{D60E0DBF-37C2-2142-4757-043AB60B6495}"/>
              </a:ext>
            </a:extLst>
          </p:cNvPr>
          <p:cNvSpPr/>
          <p:nvPr/>
        </p:nvSpPr>
        <p:spPr>
          <a:xfrm>
            <a:off x="5813984" y="6255360"/>
            <a:ext cx="562380" cy="561584"/>
          </a:xfrm>
          <a:prstGeom prst="ellipse">
            <a:avLst/>
          </a:prstGeom>
          <a:noFill/>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921B026-D6B8-61A5-B217-98BE8E264348}"/>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Rectangle 3">
            <a:hlinkClick r:id="rId7" action="ppaction://hlinksldjump"/>
            <a:extLst>
              <a:ext uri="{FF2B5EF4-FFF2-40B4-BE49-F238E27FC236}">
                <a16:creationId xmlns:a16="http://schemas.microsoft.com/office/drawing/2014/main" id="{53E37427-9D3B-CA81-0C55-D5F812DCAF94}"/>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80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0" presetClass="path" presetSubtype="0" accel="50000" decel="50000" fill="hold" nodeType="afterEffect">
                                  <p:stCondLst>
                                    <p:cond delay="1000"/>
                                  </p:stCondLst>
                                  <p:childTnLst>
                                    <p:animMotion origin="layout" path="M 3.75E-6 -4.44444E-6 C 0.00755 -0.00208 0.01158 -0.00254 0.01875 -0.00532 C 0.02161 -0.00648 0.02435 -0.00787 0.02708 -0.00902 C 0.03645 -0.01273 0.03411 -0.00995 0.04297 -0.01527 C 0.05273 -0.02129 0.05963 -0.02824 0.06927 -0.0368 C 0.07213 -0.03935 0.07513 -0.04143 0.0776 -0.04444 C 0.07994 -0.04699 0.08229 -0.0493 0.0845 -0.05185 C 0.0901 -0.05902 0.09544 -0.06643 0.10104 -0.07338 L 0.11093 -0.08611 C 0.11419 -0.09027 0.11731 -0.09467 0.1207 -0.09861 C 0.12382 -0.10208 0.12695 -0.10486 0.12981 -0.10879 C 0.13424 -0.11458 0.13854 -0.12106 0.1427 -0.12754 C 0.14869 -0.13773 0.15 -0.13958 0.15547 -0.15046 C 0.16145 -0.1625 0.16315 -0.16643 0.16823 -0.18055 C 0.16914 -0.18287 0.16992 -0.18495 0.17057 -0.18703 C 0.17122 -0.18888 0.17148 -0.1912 0.17213 -0.19328 C 0.17239 -0.19537 0.17252 -0.19745 0.17278 -0.19953 C 0.17304 -0.20115 0.17356 -0.203 0.17369 -0.20463 C 0.17395 -0.21018 0.17408 -0.21574 0.17435 -0.22106 C 0.17539 -0.23634 0.17513 -0.22129 0.17513 -0.23472 " pathEditMode="relative" rAng="0" ptsTypes="AAAAAAAAAAAAAAAAAAAA">
                                      <p:cBhvr>
                                        <p:cTn id="9" dur="2000" fill="hold"/>
                                        <p:tgtEl>
                                          <p:spTgt spid="15"/>
                                        </p:tgtEl>
                                        <p:attrNameLst>
                                          <p:attrName>ppt_x</p:attrName>
                                          <p:attrName>ppt_y</p:attrName>
                                        </p:attrNameLst>
                                      </p:cBhvr>
                                      <p:rCtr x="8750" y="-11736"/>
                                    </p:animMotion>
                                  </p:childTnLst>
                                </p:cTn>
                              </p:par>
                            </p:childTnLst>
                          </p:cTn>
                        </p:par>
                        <p:par>
                          <p:cTn id="10" fill="hold">
                            <p:stCondLst>
                              <p:cond delay="350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26" presetClass="emph" presetSubtype="0" fill="hold" nodeType="with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par>
                          <p:cTn id="20" fill="hold">
                            <p:stCondLst>
                              <p:cond delay="4000"/>
                            </p:stCondLst>
                            <p:childTnLst>
                              <p:par>
                                <p:cTn id="21" presetID="26" presetClass="emph" presetSubtype="0" fill="hold" nodeType="afterEffect">
                                  <p:stCondLst>
                                    <p:cond delay="70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par>
                                <p:cTn id="24" presetID="1" presetClass="exit" presetSubtype="0" fill="hold" nodeType="withEffect">
                                  <p:stCondLst>
                                    <p:cond delay="700"/>
                                  </p:stCondLst>
                                  <p:childTnLst>
                                    <p:set>
                                      <p:cBhvr>
                                        <p:cTn id="25" dur="1" fill="hold">
                                          <p:stCondLst>
                                            <p:cond delay="0"/>
                                          </p:stCondLst>
                                        </p:cTn>
                                        <p:tgtEl>
                                          <p:spTgt spid="10"/>
                                        </p:tgtEl>
                                        <p:attrNameLst>
                                          <p:attrName>style.visibility</p:attrName>
                                        </p:attrNameLst>
                                      </p:cBhvr>
                                      <p:to>
                                        <p:strVal val="hidden"/>
                                      </p:to>
                                    </p:set>
                                  </p:childTnLst>
                                </p:cTn>
                              </p:par>
                            </p:childTnLst>
                          </p:cTn>
                        </p:par>
                        <p:par>
                          <p:cTn id="26" fill="hold">
                            <p:stCondLst>
                              <p:cond delay="5200"/>
                            </p:stCondLst>
                            <p:childTnLst>
                              <p:par>
                                <p:cTn id="27" presetID="26" presetClass="emph" presetSubtype="0" fill="hold" nodeType="afterEffect">
                                  <p:stCondLst>
                                    <p:cond delay="40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cTn>
                              </p:par>
                              <p:par>
                                <p:cTn id="30" presetID="1" presetClass="exit" presetSubtype="0" fill="hold" nodeType="withEffect">
                                  <p:stCondLst>
                                    <p:cond delay="400"/>
                                  </p:stCondLst>
                                  <p:childTnLst>
                                    <p:set>
                                      <p:cBhvr>
                                        <p:cTn id="31" dur="1" fill="hold">
                                          <p:stCondLst>
                                            <p:cond delay="0"/>
                                          </p:stCondLst>
                                        </p:cTn>
                                        <p:tgtEl>
                                          <p:spTgt spid="14"/>
                                        </p:tgtEl>
                                        <p:attrNameLst>
                                          <p:attrName>style.visibility</p:attrName>
                                        </p:attrNameLst>
                                      </p:cBhvr>
                                      <p:to>
                                        <p:strVal val="hidden"/>
                                      </p:to>
                                    </p:set>
                                  </p:childTnLst>
                                </p:cTn>
                              </p:par>
                            </p:childTnLst>
                          </p:cTn>
                        </p:par>
                        <p:par>
                          <p:cTn id="32" fill="hold">
                            <p:stCondLst>
                              <p:cond delay="6100"/>
                            </p:stCondLst>
                            <p:childTnLst>
                              <p:par>
                                <p:cTn id="33" presetID="0" presetClass="path" presetSubtype="0" accel="50000" decel="50000" fill="hold" nodeType="afterEffect">
                                  <p:stCondLst>
                                    <p:cond delay="900"/>
                                  </p:stCondLst>
                                  <p:childTnLst>
                                    <p:animMotion origin="layout" path="M 0.17513 -0.23472 C 0.17786 -0.23009 0.18021 -0.22453 0.18307 -0.22037 C 0.1918 -0.20671 0.18633 -0.22152 0.19492 -0.20555 C 0.19609 -0.203 0.19687 -0.19953 0.19779 -0.19699 C 0.19857 -0.1949 0.19935 -0.19282 0.19987 -0.1905 C 0.20026 -0.18842 0.20039 -0.18611 0.20078 -0.18425 C 0.20143 -0.18125 0.20221 -0.17847 0.20273 -0.17569 C 0.20351 -0.16875 0.20495 -0.1618 0.20482 -0.15463 C 0.20456 -0.14606 0.20443 -0.1375 0.20377 -0.12916 C 0.20338 -0.12338 0.20247 -0.11782 0.20182 -0.11226 C 0.20156 -0.10925 0.20143 -0.10648 0.20078 -0.1037 C 0.20013 -0.10092 0.19948 -0.09814 0.19883 -0.09537 C 0.1931 -0.06435 0.2 -0.09537 0.19492 -0.07615 C 0.1888 -0.05347 0.1987 -0.08611 0.18893 -0.05509 C 0.18841 -0.053 0.18802 -0.05 0.18698 -0.04861 L 0.18398 -0.04444 C 0.18346 -0.04236 0.18294 -0.04004 0.18203 -0.03819 C 0.18047 -0.03472 0.17695 -0.03171 0.17513 -0.02963 C 0.17187 -0.02546 0.16862 -0.02106 0.16523 -0.01689 C 0.16367 -0.01481 0.16211 -0.0125 0.16042 -0.01064 C 0.15182 -0.00138 0.14948 0.00186 0.14167 0.00857 C 0.13906 0.01088 0.13646 0.01297 0.13372 0.01482 C 0.13021 0.01713 0.12656 0.01899 0.12292 0.0213 L 0.10221 0.0338 C 0.08763 0.0426 0.09544 0.0382 0.08138 0.04445 C 0.06771 0.05093 0.07747 0.04676 0.06667 0.05093 C 0.0526 0.04954 0.03841 0.04561 0.02422 0.04653 C -0.0418 0.05186 0.00651 0.04838 -0.12083 0.05093 C -0.12591 0.05139 -0.14258 0.05209 -0.15039 0.0551 C -0.153 0.05602 -0.1556 0.05834 -0.15833 0.05926 C -0.1612 0.06042 -0.16823 0.06297 -0.17109 0.06366 C -0.1724 0.06389 -0.1737 0.06366 -0.17487 0.06366 " pathEditMode="relative" rAng="0" ptsTypes="AAAAAAAAAAAAAAAAAAAAAAAAAAAAAAAA">
                                      <p:cBhvr>
                                        <p:cTn id="34" dur="2000" fill="hold"/>
                                        <p:tgtEl>
                                          <p:spTgt spid="15"/>
                                        </p:tgtEl>
                                        <p:attrNameLst>
                                          <p:attrName>ppt_x</p:attrName>
                                          <p:attrName>ppt_y</p:attrName>
                                        </p:attrNameLst>
                                      </p:cBhvr>
                                      <p:rCtr x="-16016" y="14907"/>
                                    </p:animMotion>
                                  </p:childTnLst>
                                </p:cTn>
                              </p:par>
                              <p:par>
                                <p:cTn id="35" presetID="1" presetClass="entr" presetSubtype="0" fill="hold" grpId="0" nodeType="withEffect">
                                  <p:stCondLst>
                                    <p:cond delay="2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9000"/>
                            </p:stCondLst>
                            <p:childTnLst>
                              <p:par>
                                <p:cTn id="38" presetID="26" presetClass="emph" presetSubtype="0" fill="hold" nodeType="afterEffect">
                                  <p:stCondLst>
                                    <p:cond delay="300"/>
                                  </p:stCondLst>
                                  <p:childTnLst>
                                    <p:animEffect transition="out" filter="fade">
                                      <p:cBhvr>
                                        <p:cTn id="39" dur="500" tmFilter="0, 0; .2, .5; .8, .5; 1, 0"/>
                                        <p:tgtEl>
                                          <p:spTgt spid="15"/>
                                        </p:tgtEl>
                                      </p:cBhvr>
                                    </p:animEffect>
                                    <p:animScale>
                                      <p:cBhvr>
                                        <p:cTn id="4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bject 11"/>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pic>
        <p:nvPicPr>
          <p:cNvPr id="2" name="Graphic 1" descr="Cursor">
            <a:extLst>
              <a:ext uri="{FF2B5EF4-FFF2-40B4-BE49-F238E27FC236}">
                <a16:creationId xmlns:a16="http://schemas.microsoft.com/office/drawing/2014/main" id="{F67E5340-8789-3AAA-4060-844B2560135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48572" y="4437112"/>
            <a:ext cx="914400" cy="914400"/>
          </a:xfrm>
          <a:prstGeom prst="rect">
            <a:avLst/>
          </a:prstGeom>
        </p:spPr>
      </p:pic>
      <p:sp>
        <p:nvSpPr>
          <p:cNvPr id="13" name="Text Placeholder 2">
            <a:extLst>
              <a:ext uri="{FF2B5EF4-FFF2-40B4-BE49-F238E27FC236}">
                <a16:creationId xmlns:a16="http://schemas.microsoft.com/office/drawing/2014/main" id="{9AA7B2CE-D596-64AF-84AD-68F19CE64592}"/>
              </a:ext>
            </a:extLst>
          </p:cNvPr>
          <p:cNvSpPr txBox="1">
            <a:spLocks/>
          </p:cNvSpPr>
          <p:nvPr/>
        </p:nvSpPr>
        <p:spPr>
          <a:xfrm>
            <a:off x="349458" y="293855"/>
            <a:ext cx="4827028" cy="1231106"/>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4000" b="1" kern="0" dirty="0">
                <a:solidFill>
                  <a:schemeClr val="bg1"/>
                </a:solidFill>
              </a:rPr>
              <a:t>Pick your</a:t>
            </a:r>
          </a:p>
          <a:p>
            <a:r>
              <a:rPr lang="en-GB" sz="4000" b="1" kern="0" dirty="0">
                <a:solidFill>
                  <a:schemeClr val="bg1"/>
                </a:solidFill>
              </a:rPr>
              <a:t>Bot name!</a:t>
            </a:r>
          </a:p>
        </p:txBody>
      </p:sp>
      <p:sp>
        <p:nvSpPr>
          <p:cNvPr id="14" name="Oval 13">
            <a:extLst>
              <a:ext uri="{FF2B5EF4-FFF2-40B4-BE49-F238E27FC236}">
                <a16:creationId xmlns:a16="http://schemas.microsoft.com/office/drawing/2014/main" id="{D2A83C10-3BF0-3CD0-11F5-CC6BB768114D}"/>
              </a:ext>
            </a:extLst>
          </p:cNvPr>
          <p:cNvSpPr/>
          <p:nvPr/>
        </p:nvSpPr>
        <p:spPr>
          <a:xfrm>
            <a:off x="7320136" y="1412776"/>
            <a:ext cx="1080120" cy="3384376"/>
          </a:xfrm>
          <a:prstGeom prst="ellipse">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41A8E948-5EE3-6089-FB73-0060BC64E674}"/>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Rectangle 3">
            <a:hlinkClick r:id="rId7" action="ppaction://hlinksldjump"/>
            <a:extLst>
              <a:ext uri="{FF2B5EF4-FFF2-40B4-BE49-F238E27FC236}">
                <a16:creationId xmlns:a16="http://schemas.microsoft.com/office/drawing/2014/main" id="{C649B6B3-C6BC-B6D2-6887-FAA45B435BB1}"/>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095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75E-6 -3.33333E-6 C 0.00091 0.00648 0.00169 0.01297 0.00286 0.01945 C 0.00325 0.0213 0.00442 0.02292 0.00494 0.02454 C 0.00599 0.02755 0.0069 0.03056 0.00807 0.03334 C 0.01041 0.03936 0.01302 0.04445 0.01627 0.04908 C 0.02278 0.05903 0.02968 0.06713 0.03763 0.07385 C 0.04127 0.07662 0.04518 0.07824 0.04882 0.08079 C 0.08138 0.10255 0.03463 0.07338 0.08164 0.10186 C 0.08632 0.10463 0.09088 0.1088 0.09583 0.11065 C 0.10742 0.11459 0.09414 0.10973 0.11419 0.11945 C 0.11836 0.1213 0.12239 0.12269 0.12643 0.12454 C 0.1289 0.1257 0.13125 0.12686 0.13359 0.12801 C 0.13528 0.12917 0.13698 0.13079 0.13867 0.13172 C 0.14114 0.13264 0.14349 0.13264 0.14583 0.13334 C 0.14895 0.13426 0.15208 0.13611 0.15507 0.13681 C 0.16054 0.13843 0.16588 0.13936 0.17148 0.14028 C 0.19583 0.14537 0.18294 0.14283 0.20507 0.14561 C 0.20911 0.14607 0.21328 0.14676 0.21731 0.14746 C 0.21979 0.14792 0.22213 0.14885 0.22448 0.14908 C 0.2457 0.15139 0.28919 0.15209 0.30416 0.15278 L 0.32565 0.14908 L 0.33685 0.14746 C 0.36093 0.1382 0.33099 0.15023 0.3552 0.13866 C 0.35833 0.13727 0.36145 0.13658 0.36445 0.13519 C 0.37799 0.12894 0.36328 0.1338 0.37669 0.12986 C 0.37773 0.12917 0.40091 0.11181 0.40429 0.1088 C 0.41276 0.10116 0.422 0.09561 0.42981 0.08611 C 0.4401 0.07338 0.43476 0.08079 0.44505 0.0632 C 0.44609 0.06135 0.44739 0.05996 0.44817 0.05787 L 0.45221 0.04746 C 0.45286 0.04561 0.45377 0.04398 0.45429 0.04213 C 0.45573 0.0375 0.45729 0.03287 0.45846 0.02801 C 0.4608 0.01736 0.4595 0.02199 0.4625 0.01412 C 0.46289 0.01227 0.46328 0.01065 0.46354 0.0088 C 0.46393 0.00648 0.46406 0.00417 0.46445 0.00186 C 0.4651 -0.00115 0.46588 -0.00393 0.46666 -0.00694 C 0.46692 -0.00879 0.46718 -0.01041 0.46757 -0.01227 C 0.46823 -0.01527 0.46901 -0.01805 0.46953 -0.02106 C 0.47018 -0.02384 0.47148 -0.03449 0.47161 -0.0368 C 0.475 -0.08102 0.47369 -0.07268 0.47369 -0.12963 " pathEditMode="relative" rAng="0" ptsTypes="AAAAAAAAAAAAAAAAAAAAAAAAAAAAAAAAAAAAAAAA">
                                      <p:cBhvr>
                                        <p:cTn id="10" dur="2000" fill="hold"/>
                                        <p:tgtEl>
                                          <p:spTgt spid="2"/>
                                        </p:tgtEl>
                                        <p:attrNameLst>
                                          <p:attrName>ppt_x</p:attrName>
                                          <p:attrName>ppt_y</p:attrName>
                                        </p:attrNameLst>
                                      </p:cBhvr>
                                      <p:rCtr x="23698" y="1157"/>
                                    </p:animMotion>
                                  </p:childTnLst>
                                </p:cTn>
                              </p:par>
                              <p:par>
                                <p:cTn id="11" presetID="1" presetClass="entr" presetSubtype="0" fill="hold" grpId="0" nodeType="withEffect">
                                  <p:stCondLst>
                                    <p:cond delay="20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VAGRundschriftD" pitchFamily="2" charset="77"/>
                <a:cs typeface="Arial" panose="020B0604020202020204" pitchFamily="34" charset="0"/>
              </a:rPr>
              <a:t>How to play</a:t>
            </a:r>
            <a:endParaRPr lang="en-GB" sz="1600" b="1" kern="0" dirty="0">
              <a:solidFill>
                <a:srgbClr val="FFFFFF"/>
              </a:solidFill>
              <a:latin typeface="VAGRundschriftD" pitchFamily="2" charset="77"/>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2086862" y="188640"/>
            <a:ext cx="5031802" cy="2304256"/>
          </a:xfrm>
          <a:prstGeom prst="wedgeRoundRectCallout">
            <a:avLst>
              <a:gd name="adj1" fmla="val 42645"/>
              <a:gd name="adj2" fmla="val 79600"/>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Now let’s start playing…</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4"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DD7AA22-66EA-4C1B-7BB7-55832F747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7" name="Picture 6" descr="A picture containing toy&#10;&#10;Description automatically generated">
            <a:extLst>
              <a:ext uri="{FF2B5EF4-FFF2-40B4-BE49-F238E27FC236}">
                <a16:creationId xmlns:a16="http://schemas.microsoft.com/office/drawing/2014/main" id="{83D2D2FB-3585-03E3-6926-5AD5A5F37F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14695">
            <a:off x="6207820" y="2355117"/>
            <a:ext cx="3463386" cy="4229709"/>
          </a:xfrm>
          <a:prstGeom prst="rect">
            <a:avLst/>
          </a:prstGeom>
        </p:spPr>
      </p:pic>
    </p:spTree>
    <p:extLst>
      <p:ext uri="{BB962C8B-B14F-4D97-AF65-F5344CB8AC3E}">
        <p14:creationId xmlns:p14="http://schemas.microsoft.com/office/powerpoint/2010/main" val="19539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04E0-5045-4462-A670-1BEDC4DF697A}"/>
              </a:ext>
            </a:extLst>
          </p:cNvPr>
          <p:cNvSpPr>
            <a:spLocks noGrp="1"/>
          </p:cNvSpPr>
          <p:nvPr>
            <p:ph type="title"/>
          </p:nvPr>
        </p:nvSpPr>
        <p:spPr>
          <a:xfrm>
            <a:off x="335360" y="320154"/>
            <a:ext cx="7869539" cy="553998"/>
          </a:xfrm>
        </p:spPr>
        <p:txBody>
          <a:bodyPr/>
          <a:lstStyle/>
          <a:p>
            <a:r>
              <a:rPr lang="en-GB" b="0" dirty="0">
                <a:latin typeface="+mj-lt"/>
              </a:rPr>
              <a:t>Before you begin</a:t>
            </a:r>
          </a:p>
        </p:txBody>
      </p:sp>
      <p:sp>
        <p:nvSpPr>
          <p:cNvPr id="4" name="Text Placeholder 2">
            <a:extLst>
              <a:ext uri="{FF2B5EF4-FFF2-40B4-BE49-F238E27FC236}">
                <a16:creationId xmlns:a16="http://schemas.microsoft.com/office/drawing/2014/main" id="{4C59A89D-0617-540B-0D2E-6DEFC196299F}"/>
              </a:ext>
            </a:extLst>
          </p:cNvPr>
          <p:cNvSpPr txBox="1">
            <a:spLocks/>
          </p:cNvSpPr>
          <p:nvPr/>
        </p:nvSpPr>
        <p:spPr>
          <a:xfrm>
            <a:off x="623392" y="1052736"/>
            <a:ext cx="10801200" cy="3570208"/>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spcAft>
                <a:spcPts val="1200"/>
              </a:spcAft>
              <a:buFont typeface="Arial" panose="020B0604020202020204" pitchFamily="34" charset="0"/>
              <a:buChar char="•"/>
            </a:pPr>
            <a:r>
              <a:rPr lang="en-GB" sz="2400" kern="0" dirty="0"/>
              <a:t>Read the </a:t>
            </a:r>
            <a:r>
              <a:rPr lang="en-GB" sz="2400" b="1" kern="0" dirty="0"/>
              <a:t>Launch Lesson Plan.</a:t>
            </a:r>
          </a:p>
          <a:p>
            <a:pPr marL="285750" indent="-285750">
              <a:spcAft>
                <a:spcPts val="1200"/>
              </a:spcAft>
              <a:buFont typeface="Arial" panose="020B0604020202020204" pitchFamily="34" charset="0"/>
              <a:buChar char="•"/>
            </a:pPr>
            <a:r>
              <a:rPr lang="en-GB" sz="2400" b="1" kern="0" dirty="0"/>
              <a:t>Install NumBots app </a:t>
            </a:r>
            <a:r>
              <a:rPr lang="en-GB" sz="2400" kern="0" dirty="0"/>
              <a:t>on school tablets or </a:t>
            </a:r>
            <a:r>
              <a:rPr lang="en-GB" sz="2400" b="1" kern="0" dirty="0"/>
              <a:t>open </a:t>
            </a:r>
            <a:r>
              <a:rPr lang="en-GB" sz="2400" b="1" kern="0" dirty="0" err="1"/>
              <a:t>play.numbots.com</a:t>
            </a:r>
            <a:r>
              <a:rPr lang="en-GB" sz="2400" b="1" kern="0" dirty="0"/>
              <a:t> </a:t>
            </a:r>
            <a:r>
              <a:rPr lang="en-GB" sz="2400" kern="0" dirty="0"/>
              <a:t>on computers/laptops. If using the browser, we recommend using Google Chrome. Ensure </a:t>
            </a:r>
            <a:r>
              <a:rPr lang="en-GB" sz="2400" dirty="0">
                <a:effectLst/>
                <a:ea typeface="Calibri" panose="020F0502020204030204" pitchFamily="34" charset="0"/>
              </a:rPr>
              <a:t>*.</a:t>
            </a:r>
            <a:r>
              <a:rPr lang="en-GB" sz="2400" dirty="0" err="1">
                <a:effectLst/>
                <a:ea typeface="Calibri" panose="020F0502020204030204" pitchFamily="34" charset="0"/>
              </a:rPr>
              <a:t>numbots</a:t>
            </a:r>
            <a:r>
              <a:rPr lang="en-GB" sz="2400" dirty="0">
                <a:effectLst/>
                <a:ea typeface="Calibri" panose="020F0502020204030204" pitchFamily="34" charset="0"/>
              </a:rPr>
              <a:t> has been whitelisted by your network/IT person.</a:t>
            </a:r>
          </a:p>
          <a:p>
            <a:pPr marL="285750" indent="-285750">
              <a:spcAft>
                <a:spcPts val="1200"/>
              </a:spcAft>
              <a:buFont typeface="Arial" panose="020B0604020202020204" pitchFamily="34" charset="0"/>
              <a:buChar char="•"/>
            </a:pPr>
            <a:r>
              <a:rPr lang="en-GB" sz="2400" kern="0" dirty="0"/>
              <a:t>To save time during the lesson, bookmark your school’s log in page so that pupils can skip the steps on slides 19-22.</a:t>
            </a:r>
          </a:p>
          <a:p>
            <a:pPr marL="285750" indent="-285750">
              <a:spcAft>
                <a:spcPts val="1200"/>
              </a:spcAft>
              <a:buFont typeface="Arial" panose="020B0604020202020204" pitchFamily="34" charset="0"/>
              <a:buChar char="•"/>
            </a:pPr>
            <a:r>
              <a:rPr lang="en-GB" sz="2400" b="1" kern="0" dirty="0"/>
              <a:t>Print and cut out username labels </a:t>
            </a:r>
            <a:r>
              <a:rPr lang="en-GB" sz="2400" kern="0" dirty="0"/>
              <a:t>to hand out to pupils.</a:t>
            </a:r>
          </a:p>
          <a:p>
            <a:pPr marL="285750" indent="-285750">
              <a:spcAft>
                <a:spcPts val="1200"/>
              </a:spcAft>
              <a:buFont typeface="Arial" panose="020B0604020202020204" pitchFamily="34" charset="0"/>
              <a:buChar char="•"/>
            </a:pPr>
            <a:r>
              <a:rPr lang="en-GB" sz="2400" b="1" kern="0" dirty="0"/>
              <a:t>Print parent letters </a:t>
            </a:r>
            <a:r>
              <a:rPr lang="en-GB" sz="2400" kern="0" dirty="0"/>
              <a:t>to distribute on day of launch.</a:t>
            </a:r>
          </a:p>
        </p:txBody>
      </p:sp>
    </p:spTree>
    <p:extLst>
      <p:ext uri="{BB962C8B-B14F-4D97-AF65-F5344CB8AC3E}">
        <p14:creationId xmlns:p14="http://schemas.microsoft.com/office/powerpoint/2010/main" val="803781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9" name="Rectangle 8">
            <a:hlinkClick r:id="" action="ppaction://hlinkshowjump?jump=nextslide"/>
            <a:extLst>
              <a:ext uri="{FF2B5EF4-FFF2-40B4-BE49-F238E27FC236}">
                <a16:creationId xmlns:a16="http://schemas.microsoft.com/office/drawing/2014/main" id="{37F1A056-700A-473F-9334-99CDF47629F4}"/>
              </a:ext>
            </a:extLst>
          </p:cNvPr>
          <p:cNvSpPr/>
          <p:nvPr/>
        </p:nvSpPr>
        <p:spPr>
          <a:xfrm>
            <a:off x="4079776" y="3429000"/>
            <a:ext cx="1884189" cy="19442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hlinkClick r:id="rId4" action="ppaction://hlinksldjump"/>
            <a:extLst>
              <a:ext uri="{FF2B5EF4-FFF2-40B4-BE49-F238E27FC236}">
                <a16:creationId xmlns:a16="http://schemas.microsoft.com/office/drawing/2014/main" id="{83C760C8-BF15-4B34-92B2-83DA176EE98C}"/>
              </a:ext>
            </a:extLst>
          </p:cNvPr>
          <p:cNvSpPr/>
          <p:nvPr/>
        </p:nvSpPr>
        <p:spPr>
          <a:xfrm>
            <a:off x="6228037" y="3356992"/>
            <a:ext cx="1956195" cy="2008392"/>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DB2086E-05C0-4200-AB6C-B220B2C8E36A}"/>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4" name="TextBox 13">
            <a:extLst>
              <a:ext uri="{FF2B5EF4-FFF2-40B4-BE49-F238E27FC236}">
                <a16:creationId xmlns:a16="http://schemas.microsoft.com/office/drawing/2014/main" id="{2E458E28-A15E-3C93-A5A9-9DC63800B518}"/>
              </a:ext>
            </a:extLst>
          </p:cNvPr>
          <p:cNvSpPr txBox="1"/>
          <p:nvPr/>
        </p:nvSpPr>
        <p:spPr>
          <a:xfrm>
            <a:off x="551384" y="4007245"/>
            <a:ext cx="3252339" cy="707886"/>
          </a:xfrm>
          <a:prstGeom prst="rect">
            <a:avLst/>
          </a:prstGeom>
          <a:noFill/>
        </p:spPr>
        <p:txBody>
          <a:bodyPr wrap="square" rtlCol="0">
            <a:spAutoFit/>
          </a:bodyPr>
          <a:lstStyle/>
          <a:p>
            <a:r>
              <a:rPr lang="en-GB" sz="4000" b="1" dirty="0">
                <a:solidFill>
                  <a:schemeClr val="bg1"/>
                </a:solidFill>
              </a:rPr>
              <a:t>Press Story.</a:t>
            </a:r>
          </a:p>
        </p:txBody>
      </p:sp>
      <p:sp>
        <p:nvSpPr>
          <p:cNvPr id="15" name="Oval 14">
            <a:extLst>
              <a:ext uri="{FF2B5EF4-FFF2-40B4-BE49-F238E27FC236}">
                <a16:creationId xmlns:a16="http://schemas.microsoft.com/office/drawing/2014/main" id="{80162749-9493-40AA-F1C6-23909EB0D31F}"/>
              </a:ext>
            </a:extLst>
          </p:cNvPr>
          <p:cNvSpPr/>
          <p:nvPr/>
        </p:nvSpPr>
        <p:spPr>
          <a:xfrm>
            <a:off x="3935760" y="3356992"/>
            <a:ext cx="2160240" cy="2160240"/>
          </a:xfrm>
          <a:prstGeom prst="ellipse">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hlinkClick r:id="rId5" action="ppaction://hlinksldjump"/>
            <a:extLst>
              <a:ext uri="{FF2B5EF4-FFF2-40B4-BE49-F238E27FC236}">
                <a16:creationId xmlns:a16="http://schemas.microsoft.com/office/drawing/2014/main" id="{5109C451-2158-FF48-0011-C740E691CEE8}"/>
              </a:ext>
            </a:extLst>
          </p:cNvPr>
          <p:cNvSpPr/>
          <p:nvPr/>
        </p:nvSpPr>
        <p:spPr>
          <a:xfrm>
            <a:off x="8328248"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ction="ppaction://hlinksldjump"/>
            <a:extLst>
              <a:ext uri="{FF2B5EF4-FFF2-40B4-BE49-F238E27FC236}">
                <a16:creationId xmlns:a16="http://schemas.microsoft.com/office/drawing/2014/main" id="{93B0279F-7F1B-2BDA-8422-28F62FCA20A0}"/>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923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7" name="Rectangle 6">
            <a:hlinkClick r:id="" action="ppaction://hlinkshowjump?jump=nextslide"/>
            <a:extLst>
              <a:ext uri="{FF2B5EF4-FFF2-40B4-BE49-F238E27FC236}">
                <a16:creationId xmlns:a16="http://schemas.microsoft.com/office/drawing/2014/main" id="{FDD91525-DB86-4A8A-91A5-8EA42303A478}"/>
              </a:ext>
            </a:extLst>
          </p:cNvPr>
          <p:cNvSpPr/>
          <p:nvPr/>
        </p:nvSpPr>
        <p:spPr>
          <a:xfrm>
            <a:off x="5231904" y="2420888"/>
            <a:ext cx="1728192" cy="352839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6E31860-1356-FFC8-E8E0-F24858E1873D}"/>
              </a:ext>
            </a:extLst>
          </p:cNvPr>
          <p:cNvSpPr txBox="1"/>
          <p:nvPr/>
        </p:nvSpPr>
        <p:spPr>
          <a:xfrm>
            <a:off x="191344" y="3759133"/>
            <a:ext cx="4464496" cy="707886"/>
          </a:xfrm>
          <a:prstGeom prst="rect">
            <a:avLst/>
          </a:prstGeom>
          <a:noFill/>
        </p:spPr>
        <p:txBody>
          <a:bodyPr wrap="square" rtlCol="0">
            <a:spAutoFit/>
          </a:bodyPr>
          <a:lstStyle/>
          <a:p>
            <a:r>
              <a:rPr lang="en-GB" sz="4000" b="1" dirty="0">
                <a:solidFill>
                  <a:schemeClr val="bg1"/>
                </a:solidFill>
                <a:latin typeface="Arial" panose="020B0604020202020204" pitchFamily="34" charset="0"/>
                <a:cs typeface="Arial" panose="020B0604020202020204" pitchFamily="34" charset="0"/>
              </a:rPr>
              <a:t>Press Rust stage.</a:t>
            </a:r>
          </a:p>
        </p:txBody>
      </p:sp>
      <p:sp>
        <p:nvSpPr>
          <p:cNvPr id="5" name="Oval 4">
            <a:extLst>
              <a:ext uri="{FF2B5EF4-FFF2-40B4-BE49-F238E27FC236}">
                <a16:creationId xmlns:a16="http://schemas.microsoft.com/office/drawing/2014/main" id="{5A36AEC5-53F3-163C-AE5F-531EE9545BC4}"/>
              </a:ext>
            </a:extLst>
          </p:cNvPr>
          <p:cNvSpPr/>
          <p:nvPr/>
        </p:nvSpPr>
        <p:spPr>
          <a:xfrm>
            <a:off x="4799856" y="1916832"/>
            <a:ext cx="2592288" cy="4392488"/>
          </a:xfrm>
          <a:prstGeom prst="ellipse">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0DD4ECC0-239D-EE39-731C-04F84751C82A}"/>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Rectangle 3">
            <a:hlinkClick r:id="rId4" action="ppaction://hlinksldjump"/>
            <a:extLst>
              <a:ext uri="{FF2B5EF4-FFF2-40B4-BE49-F238E27FC236}">
                <a16:creationId xmlns:a16="http://schemas.microsoft.com/office/drawing/2014/main" id="{723C5A44-C84A-0DF6-3A3A-CEE095B88981}"/>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91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60BFC6-49A7-4269-9A62-9056EBF49384}"/>
              </a:ext>
            </a:extLst>
          </p:cNvPr>
          <p:cNvSpPr/>
          <p:nvPr/>
        </p:nvSpPr>
        <p:spPr>
          <a:xfrm>
            <a:off x="2423592" y="1626384"/>
            <a:ext cx="1594514" cy="1680180"/>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617545F-A192-EE70-801F-C7519416A6F8}"/>
              </a:ext>
            </a:extLst>
          </p:cNvPr>
          <p:cNvSpPr txBox="1"/>
          <p:nvPr/>
        </p:nvSpPr>
        <p:spPr>
          <a:xfrm>
            <a:off x="512073" y="2780928"/>
            <a:ext cx="3607078" cy="707886"/>
          </a:xfrm>
          <a:prstGeom prst="rect">
            <a:avLst/>
          </a:prstGeom>
          <a:noFill/>
        </p:spPr>
        <p:txBody>
          <a:bodyPr wrap="none" rtlCol="0">
            <a:spAutoFit/>
          </a:bodyPr>
          <a:lstStyle/>
          <a:p>
            <a:r>
              <a:rPr lang="en-GB" sz="4000" b="1" dirty="0">
                <a:solidFill>
                  <a:schemeClr val="bg1"/>
                </a:solidFill>
              </a:rPr>
              <a:t>Press Level 1.</a:t>
            </a:r>
          </a:p>
        </p:txBody>
      </p:sp>
      <p:sp>
        <p:nvSpPr>
          <p:cNvPr id="9" name="Oval 8">
            <a:extLst>
              <a:ext uri="{FF2B5EF4-FFF2-40B4-BE49-F238E27FC236}">
                <a16:creationId xmlns:a16="http://schemas.microsoft.com/office/drawing/2014/main" id="{8C72B9E9-534C-B24B-9669-2A7DFBB58DD4}"/>
              </a:ext>
            </a:extLst>
          </p:cNvPr>
          <p:cNvSpPr>
            <a:spLocks noChangeAspect="1"/>
          </p:cNvSpPr>
          <p:nvPr/>
        </p:nvSpPr>
        <p:spPr>
          <a:xfrm>
            <a:off x="3174955" y="1520928"/>
            <a:ext cx="1260000" cy="1260000"/>
          </a:xfrm>
          <a:prstGeom prst="ellipse">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9A20783C-C1F1-9AA8-FA6E-34C0890EB991}"/>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Rectangle 3">
            <a:hlinkClick r:id="rId4" action="ppaction://hlinksldjump"/>
            <a:extLst>
              <a:ext uri="{FF2B5EF4-FFF2-40B4-BE49-F238E27FC236}">
                <a16:creationId xmlns:a16="http://schemas.microsoft.com/office/drawing/2014/main" id="{E558B955-1F36-D05E-A51D-C9AD4DDB1DA4}"/>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88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C1C1C"/>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8F9BEBF-55A6-4858-9AEA-2D3074BB9EDE}"/>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3" action="ppaction://hlinksldjump"/>
            <a:extLst>
              <a:ext uri="{FF2B5EF4-FFF2-40B4-BE49-F238E27FC236}">
                <a16:creationId xmlns:a16="http://schemas.microsoft.com/office/drawing/2014/main" id="{0C0E8E2A-7792-404E-A60A-8332D716A12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55FD3A7-8F9F-4393-9A73-8F03DD241F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488" y="-3696"/>
            <a:ext cx="9217024" cy="6858000"/>
          </a:xfrm>
          <a:prstGeom prst="rect">
            <a:avLst/>
          </a:prstGeom>
        </p:spPr>
      </p:pic>
    </p:spTree>
    <p:extLst>
      <p:ext uri="{BB962C8B-B14F-4D97-AF65-F5344CB8AC3E}">
        <p14:creationId xmlns:p14="http://schemas.microsoft.com/office/powerpoint/2010/main" val="47618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hlinkClick r:id="rId3" action="ppaction://hlinksldjump"/>
            <a:extLst>
              <a:ext uri="{FF2B5EF4-FFF2-40B4-BE49-F238E27FC236}">
                <a16:creationId xmlns:a16="http://schemas.microsoft.com/office/drawing/2014/main" id="{A28E464B-DEB0-4B72-B1AC-C5E9675E360C}"/>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1E987B60-0C15-207C-C05F-360D1D3B88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1791" y="-2466"/>
            <a:ext cx="4372708" cy="6858000"/>
          </a:xfrm>
          <a:prstGeom prst="rect">
            <a:avLst/>
          </a:prstGeom>
        </p:spPr>
      </p:pic>
      <p:sp>
        <p:nvSpPr>
          <p:cNvPr id="8" name="TextBox 7">
            <a:extLst>
              <a:ext uri="{FF2B5EF4-FFF2-40B4-BE49-F238E27FC236}">
                <a16:creationId xmlns:a16="http://schemas.microsoft.com/office/drawing/2014/main" id="{2B9BC959-1E0D-487A-808F-DB20BC10493F}"/>
              </a:ext>
            </a:extLst>
          </p:cNvPr>
          <p:cNvSpPr txBox="1"/>
          <p:nvPr/>
        </p:nvSpPr>
        <p:spPr>
          <a:xfrm>
            <a:off x="144016" y="2367171"/>
            <a:ext cx="6480720" cy="1938992"/>
          </a:xfrm>
          <a:prstGeom prst="rect">
            <a:avLst/>
          </a:prstGeom>
          <a:noFill/>
        </p:spPr>
        <p:txBody>
          <a:bodyPr wrap="square" rtlCol="0">
            <a:spAutoFit/>
          </a:bodyPr>
          <a:lstStyle/>
          <a:p>
            <a:r>
              <a:rPr lang="en-GB" sz="4000" b="1" dirty="0"/>
              <a:t>At the end of the game you will see how many stars you have earned.</a:t>
            </a:r>
          </a:p>
        </p:txBody>
      </p:sp>
      <p:sp>
        <p:nvSpPr>
          <p:cNvPr id="7" name="TextBox 6">
            <a:extLst>
              <a:ext uri="{FF2B5EF4-FFF2-40B4-BE49-F238E27FC236}">
                <a16:creationId xmlns:a16="http://schemas.microsoft.com/office/drawing/2014/main" id="{EF93DB0C-C233-4017-997B-98D7ED24E42F}"/>
              </a:ext>
            </a:extLst>
          </p:cNvPr>
          <p:cNvSpPr txBox="1"/>
          <p:nvPr/>
        </p:nvSpPr>
        <p:spPr>
          <a:xfrm>
            <a:off x="191022" y="2367171"/>
            <a:ext cx="5392839" cy="1323439"/>
          </a:xfrm>
          <a:prstGeom prst="rect">
            <a:avLst/>
          </a:prstGeom>
          <a:noFill/>
        </p:spPr>
        <p:txBody>
          <a:bodyPr wrap="square" rtlCol="0">
            <a:spAutoFit/>
          </a:bodyPr>
          <a:lstStyle/>
          <a:p>
            <a:r>
              <a:rPr lang="en-GB" sz="4000" b="1" dirty="0"/>
              <a:t>In this game I scored 1 star.</a:t>
            </a:r>
          </a:p>
        </p:txBody>
      </p:sp>
      <p:sp>
        <p:nvSpPr>
          <p:cNvPr id="10" name="TextBox 9">
            <a:extLst>
              <a:ext uri="{FF2B5EF4-FFF2-40B4-BE49-F238E27FC236}">
                <a16:creationId xmlns:a16="http://schemas.microsoft.com/office/drawing/2014/main" id="{2F3465F8-692F-4501-9143-3F4070D066D4}"/>
              </a:ext>
            </a:extLst>
          </p:cNvPr>
          <p:cNvSpPr txBox="1"/>
          <p:nvPr/>
        </p:nvSpPr>
        <p:spPr>
          <a:xfrm>
            <a:off x="144015" y="2367171"/>
            <a:ext cx="6840759" cy="1323439"/>
          </a:xfrm>
          <a:prstGeom prst="rect">
            <a:avLst/>
          </a:prstGeom>
          <a:noFill/>
        </p:spPr>
        <p:txBody>
          <a:bodyPr wrap="square" rtlCol="0">
            <a:spAutoFit/>
          </a:bodyPr>
          <a:lstStyle/>
          <a:p>
            <a:r>
              <a:rPr lang="en-GB" sz="4000" b="1" dirty="0"/>
              <a:t>Therefore I need to have another go at that level.</a:t>
            </a:r>
          </a:p>
        </p:txBody>
      </p:sp>
      <p:cxnSp>
        <p:nvCxnSpPr>
          <p:cNvPr id="11" name="Straight Arrow Connector 10">
            <a:extLst>
              <a:ext uri="{FF2B5EF4-FFF2-40B4-BE49-F238E27FC236}">
                <a16:creationId xmlns:a16="http://schemas.microsoft.com/office/drawing/2014/main" id="{8857AAA2-A186-468E-8FE4-11180B0BD220}"/>
              </a:ext>
            </a:extLst>
          </p:cNvPr>
          <p:cNvCxnSpPr>
            <a:cxnSpLocks/>
          </p:cNvCxnSpPr>
          <p:nvPr/>
        </p:nvCxnSpPr>
        <p:spPr>
          <a:xfrm>
            <a:off x="6240016" y="3663316"/>
            <a:ext cx="3278621" cy="1884596"/>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B9F4C9CE-31AD-845D-624E-A9D42A7DE740}"/>
              </a:ext>
            </a:extLst>
          </p:cNvPr>
          <p:cNvCxnSpPr>
            <a:cxnSpLocks/>
          </p:cNvCxnSpPr>
          <p:nvPr/>
        </p:nvCxnSpPr>
        <p:spPr>
          <a:xfrm flipV="1">
            <a:off x="6315636" y="2701955"/>
            <a:ext cx="1535446" cy="222989"/>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A68F471D-C2D6-34AF-6C45-DB7F5CCEE3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71791" y="-2467"/>
            <a:ext cx="4372708" cy="6862933"/>
          </a:xfrm>
          <a:prstGeom prst="rect">
            <a:avLst/>
          </a:prstGeom>
        </p:spPr>
      </p:pic>
      <p:sp>
        <p:nvSpPr>
          <p:cNvPr id="31" name="TextBox 30">
            <a:extLst>
              <a:ext uri="{FF2B5EF4-FFF2-40B4-BE49-F238E27FC236}">
                <a16:creationId xmlns:a16="http://schemas.microsoft.com/office/drawing/2014/main" id="{8B2340E9-6E28-D611-19CD-EFA2FDF938A3}"/>
              </a:ext>
            </a:extLst>
          </p:cNvPr>
          <p:cNvSpPr txBox="1"/>
          <p:nvPr/>
        </p:nvSpPr>
        <p:spPr>
          <a:xfrm>
            <a:off x="144016" y="2367171"/>
            <a:ext cx="4637919" cy="1323439"/>
          </a:xfrm>
          <a:prstGeom prst="rect">
            <a:avLst/>
          </a:prstGeom>
          <a:noFill/>
        </p:spPr>
        <p:txBody>
          <a:bodyPr wrap="square" rtlCol="0">
            <a:spAutoFit/>
          </a:bodyPr>
          <a:lstStyle/>
          <a:p>
            <a:r>
              <a:rPr lang="en-GB" sz="4000" b="1" dirty="0"/>
              <a:t>This time I scored 2 stars.</a:t>
            </a:r>
          </a:p>
        </p:txBody>
      </p:sp>
      <p:sp>
        <p:nvSpPr>
          <p:cNvPr id="32" name="TextBox 31">
            <a:extLst>
              <a:ext uri="{FF2B5EF4-FFF2-40B4-BE49-F238E27FC236}">
                <a16:creationId xmlns:a16="http://schemas.microsoft.com/office/drawing/2014/main" id="{77855059-65B2-9348-5C74-96F82036EF86}"/>
              </a:ext>
            </a:extLst>
          </p:cNvPr>
          <p:cNvSpPr txBox="1"/>
          <p:nvPr/>
        </p:nvSpPr>
        <p:spPr>
          <a:xfrm>
            <a:off x="144015" y="2367171"/>
            <a:ext cx="6096001" cy="1323439"/>
          </a:xfrm>
          <a:prstGeom prst="rect">
            <a:avLst/>
          </a:prstGeom>
          <a:noFill/>
        </p:spPr>
        <p:txBody>
          <a:bodyPr wrap="square" rtlCol="0">
            <a:spAutoFit/>
          </a:bodyPr>
          <a:lstStyle/>
          <a:p>
            <a:r>
              <a:rPr lang="en-GB" sz="4000" b="1" dirty="0"/>
              <a:t>That means I can play the next level!</a:t>
            </a:r>
          </a:p>
        </p:txBody>
      </p:sp>
      <p:cxnSp>
        <p:nvCxnSpPr>
          <p:cNvPr id="33" name="Straight Arrow Connector 32">
            <a:extLst>
              <a:ext uri="{FF2B5EF4-FFF2-40B4-BE49-F238E27FC236}">
                <a16:creationId xmlns:a16="http://schemas.microsoft.com/office/drawing/2014/main" id="{300C269C-B4BF-70A3-CA73-FECDB283A985}"/>
              </a:ext>
            </a:extLst>
          </p:cNvPr>
          <p:cNvCxnSpPr>
            <a:cxnSpLocks/>
          </p:cNvCxnSpPr>
          <p:nvPr/>
        </p:nvCxnSpPr>
        <p:spPr>
          <a:xfrm>
            <a:off x="6240016" y="3663316"/>
            <a:ext cx="3841191" cy="1993008"/>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B204105A-3A41-D962-D447-CB19CB9DE634}"/>
              </a:ext>
            </a:extLst>
          </p:cNvPr>
          <p:cNvCxnSpPr>
            <a:cxnSpLocks/>
          </p:cNvCxnSpPr>
          <p:nvPr/>
        </p:nvCxnSpPr>
        <p:spPr>
          <a:xfrm flipV="1">
            <a:off x="6307553" y="2720730"/>
            <a:ext cx="1319235" cy="204214"/>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FF6934CC-50C3-4EDD-A02A-490A947B5737}"/>
              </a:ext>
            </a:extLst>
          </p:cNvPr>
          <p:cNvGrpSpPr/>
          <p:nvPr/>
        </p:nvGrpSpPr>
        <p:grpSpPr>
          <a:xfrm>
            <a:off x="11352582" y="2"/>
            <a:ext cx="839417" cy="6857998"/>
            <a:chOff x="11352582" y="2"/>
            <a:chExt cx="839417" cy="6857998"/>
          </a:xfrm>
        </p:grpSpPr>
        <p:sp>
          <p:nvSpPr>
            <p:cNvPr id="13" name="Rectangle 12">
              <a:extLst>
                <a:ext uri="{FF2B5EF4-FFF2-40B4-BE49-F238E27FC236}">
                  <a16:creationId xmlns:a16="http://schemas.microsoft.com/office/drawing/2014/main" id="{4FC79CFB-6FBF-494E-86C4-29DDE476C313}"/>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bject 6">
              <a:extLst>
                <a:ext uri="{FF2B5EF4-FFF2-40B4-BE49-F238E27FC236}">
                  <a16:creationId xmlns:a16="http://schemas.microsoft.com/office/drawing/2014/main" id="{509C13DF-040F-410E-BB16-4DC336FE9543}"/>
                </a:ext>
              </a:extLst>
            </p:cNvPr>
            <p:cNvSpPr/>
            <p:nvPr/>
          </p:nvSpPr>
          <p:spPr>
            <a:xfrm>
              <a:off x="11490032" y="6495313"/>
              <a:ext cx="624052" cy="19602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pic>
        <p:nvPicPr>
          <p:cNvPr id="9" name="Picture 8" descr="Icon&#10;&#10;Description automatically generated">
            <a:extLst>
              <a:ext uri="{FF2B5EF4-FFF2-40B4-BE49-F238E27FC236}">
                <a16:creationId xmlns:a16="http://schemas.microsoft.com/office/drawing/2014/main" id="{03446E31-6BF4-781F-EFA9-4DFDACAD62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17" name="TextBox 16">
            <a:extLst>
              <a:ext uri="{FF2B5EF4-FFF2-40B4-BE49-F238E27FC236}">
                <a16:creationId xmlns:a16="http://schemas.microsoft.com/office/drawing/2014/main" id="{288A4001-089C-4F40-9827-8FEFDF173195}"/>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 name="Rectangle 1">
            <a:hlinkClick r:id="rId3" action="ppaction://hlinksldjump"/>
            <a:extLst>
              <a:ext uri="{FF2B5EF4-FFF2-40B4-BE49-F238E27FC236}">
                <a16:creationId xmlns:a16="http://schemas.microsoft.com/office/drawing/2014/main" id="{AF56D3AD-AB36-26DB-10DD-8471FE83E101}"/>
              </a:ext>
            </a:extLst>
          </p:cNvPr>
          <p:cNvSpPr/>
          <p:nvPr/>
        </p:nvSpPr>
        <p:spPr>
          <a:xfrm>
            <a:off x="8832304"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3" action="ppaction://hlinksldjump"/>
            <a:extLst>
              <a:ext uri="{FF2B5EF4-FFF2-40B4-BE49-F238E27FC236}">
                <a16:creationId xmlns:a16="http://schemas.microsoft.com/office/drawing/2014/main" id="{AA1B2DAE-5831-6C7B-D747-60A64AF41D03}"/>
              </a:ext>
            </a:extLst>
          </p:cNvPr>
          <p:cNvSpPr/>
          <p:nvPr/>
        </p:nvSpPr>
        <p:spPr>
          <a:xfrm>
            <a:off x="10306980"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ject 2">
            <a:extLst>
              <a:ext uri="{FF2B5EF4-FFF2-40B4-BE49-F238E27FC236}">
                <a16:creationId xmlns:a16="http://schemas.microsoft.com/office/drawing/2014/main" id="{5130A276-01FB-3B2E-EAC8-A960E16634F1}"/>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How to play</a:t>
            </a:r>
            <a:endParaRPr lang="en-GB" sz="1600" b="1" kern="0" dirty="0">
              <a:solidFill>
                <a:srgbClr val="FFFFFF"/>
              </a:solidFill>
              <a:cs typeface="Arial" panose="020B0604020202020204" pitchFamily="34" charset="0"/>
            </a:endParaRPr>
          </a:p>
        </p:txBody>
      </p:sp>
    </p:spTree>
    <p:extLst>
      <p:ext uri="{BB962C8B-B14F-4D97-AF65-F5344CB8AC3E}">
        <p14:creationId xmlns:p14="http://schemas.microsoft.com/office/powerpoint/2010/main" val="704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10" grpId="0"/>
      <p:bldP spid="10" grpId="1"/>
      <p:bldP spid="31" grpId="0"/>
      <p:bldP spid="31" grpId="1"/>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12F49D-80BE-40A5-B79B-E35EC82A493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9" name="TextBox 18">
            <a:extLst>
              <a:ext uri="{FF2B5EF4-FFF2-40B4-BE49-F238E27FC236}">
                <a16:creationId xmlns:a16="http://schemas.microsoft.com/office/drawing/2014/main" id="{B4F6395E-D547-52DC-9763-B67C08C2B2F7}"/>
              </a:ext>
            </a:extLst>
          </p:cNvPr>
          <p:cNvSpPr txBox="1"/>
          <p:nvPr/>
        </p:nvSpPr>
        <p:spPr>
          <a:xfrm>
            <a:off x="191344" y="2459504"/>
            <a:ext cx="3024336" cy="1938992"/>
          </a:xfrm>
          <a:prstGeom prst="rect">
            <a:avLst/>
          </a:prstGeom>
          <a:noFill/>
        </p:spPr>
        <p:txBody>
          <a:bodyPr wrap="square" rtlCol="0">
            <a:spAutoFit/>
          </a:bodyPr>
          <a:lstStyle/>
          <a:p>
            <a:r>
              <a:rPr lang="en-GB" sz="4000" b="1" dirty="0">
                <a:solidFill>
                  <a:schemeClr val="bg1"/>
                </a:solidFill>
              </a:rPr>
              <a:t>This is how Rust stage looks now.</a:t>
            </a:r>
          </a:p>
        </p:txBody>
      </p:sp>
      <p:sp>
        <p:nvSpPr>
          <p:cNvPr id="2" name="Rectangle 1">
            <a:hlinkClick r:id="rId4" action="ppaction://hlinksldjump"/>
            <a:extLst>
              <a:ext uri="{FF2B5EF4-FFF2-40B4-BE49-F238E27FC236}">
                <a16:creationId xmlns:a16="http://schemas.microsoft.com/office/drawing/2014/main" id="{DCEE772F-6523-1AC9-0575-D49AD9FA6272}"/>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64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12F49D-80BE-40A5-B79B-E35EC82A493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TextBox 3">
            <a:extLst>
              <a:ext uri="{FF2B5EF4-FFF2-40B4-BE49-F238E27FC236}">
                <a16:creationId xmlns:a16="http://schemas.microsoft.com/office/drawing/2014/main" id="{CA07C181-51ED-BB0B-35B0-94C736DED9BD}"/>
              </a:ext>
            </a:extLst>
          </p:cNvPr>
          <p:cNvSpPr txBox="1"/>
          <p:nvPr/>
        </p:nvSpPr>
        <p:spPr>
          <a:xfrm>
            <a:off x="191344" y="2459504"/>
            <a:ext cx="3816424" cy="1938992"/>
          </a:xfrm>
          <a:prstGeom prst="rect">
            <a:avLst/>
          </a:prstGeom>
          <a:noFill/>
        </p:spPr>
        <p:txBody>
          <a:bodyPr wrap="square" rtlCol="0">
            <a:spAutoFit/>
          </a:bodyPr>
          <a:lstStyle/>
          <a:p>
            <a:r>
              <a:rPr lang="en-GB" sz="4000" b="1" dirty="0">
                <a:solidFill>
                  <a:schemeClr val="bg1"/>
                </a:solidFill>
              </a:rPr>
              <a:t>When you have passed all the levels…</a:t>
            </a:r>
          </a:p>
        </p:txBody>
      </p:sp>
      <p:sp>
        <p:nvSpPr>
          <p:cNvPr id="2" name="Rectangle 1">
            <a:hlinkClick r:id="rId4" action="ppaction://hlinksldjump"/>
            <a:extLst>
              <a:ext uri="{FF2B5EF4-FFF2-40B4-BE49-F238E27FC236}">
                <a16:creationId xmlns:a16="http://schemas.microsoft.com/office/drawing/2014/main" id="{17349F03-13D7-F982-EC27-E26933D87F23}"/>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85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12F49D-80BE-40A5-B79B-E35EC82A493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0" name="Rectangle 9">
            <a:hlinkClick r:id="rId4" action="ppaction://hlinksldjump"/>
            <a:extLst>
              <a:ext uri="{FF2B5EF4-FFF2-40B4-BE49-F238E27FC236}">
                <a16:creationId xmlns:a16="http://schemas.microsoft.com/office/drawing/2014/main" id="{EA8CF460-5A7E-4A8E-8317-2089EC1CA8E5}"/>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A5E9CE1-37B7-2670-0BEA-86CF05041E5F}"/>
              </a:ext>
            </a:extLst>
          </p:cNvPr>
          <p:cNvSpPr txBox="1"/>
          <p:nvPr/>
        </p:nvSpPr>
        <p:spPr>
          <a:xfrm>
            <a:off x="191344" y="2459504"/>
            <a:ext cx="3168352" cy="1938992"/>
          </a:xfrm>
          <a:prstGeom prst="rect">
            <a:avLst/>
          </a:prstGeom>
          <a:noFill/>
        </p:spPr>
        <p:txBody>
          <a:bodyPr wrap="square" rtlCol="0">
            <a:spAutoFit/>
          </a:bodyPr>
          <a:lstStyle/>
          <a:p>
            <a:r>
              <a:rPr lang="en-GB" sz="4000" b="1" dirty="0">
                <a:solidFill>
                  <a:schemeClr val="bg1"/>
                </a:solidFill>
              </a:rPr>
              <a:t>… you will unlock Iron stage!</a:t>
            </a:r>
          </a:p>
        </p:txBody>
      </p:sp>
      <p:sp>
        <p:nvSpPr>
          <p:cNvPr id="5" name="TextBox 4">
            <a:extLst>
              <a:ext uri="{FF2B5EF4-FFF2-40B4-BE49-F238E27FC236}">
                <a16:creationId xmlns:a16="http://schemas.microsoft.com/office/drawing/2014/main" id="{10102C59-DBFB-71BC-A853-8588458B9873}"/>
              </a:ext>
            </a:extLst>
          </p:cNvPr>
          <p:cNvSpPr txBox="1"/>
          <p:nvPr/>
        </p:nvSpPr>
        <p:spPr>
          <a:xfrm>
            <a:off x="9336360" y="2459504"/>
            <a:ext cx="2828404" cy="2554545"/>
          </a:xfrm>
          <a:prstGeom prst="rect">
            <a:avLst/>
          </a:prstGeom>
          <a:noFill/>
        </p:spPr>
        <p:txBody>
          <a:bodyPr wrap="square" rtlCol="0">
            <a:spAutoFit/>
          </a:bodyPr>
          <a:lstStyle/>
          <a:p>
            <a:r>
              <a:rPr lang="en-GB" sz="4000" b="1" dirty="0">
                <a:solidFill>
                  <a:schemeClr val="bg1"/>
                </a:solidFill>
              </a:rPr>
              <a:t>There are lots of things to discover!</a:t>
            </a:r>
          </a:p>
        </p:txBody>
      </p:sp>
    </p:spTree>
    <p:extLst>
      <p:ext uri="{BB962C8B-B14F-4D97-AF65-F5344CB8AC3E}">
        <p14:creationId xmlns:p14="http://schemas.microsoft.com/office/powerpoint/2010/main" val="39169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327453-9A94-4FCA-BC91-A4BB8D37330C}"/>
              </a:ext>
            </a:extLst>
          </p:cNvPr>
          <p:cNvGrpSpPr/>
          <p:nvPr/>
        </p:nvGrpSpPr>
        <p:grpSpPr>
          <a:xfrm>
            <a:off x="293496" y="197209"/>
            <a:ext cx="3711786" cy="4999489"/>
            <a:chOff x="4581096" y="1808480"/>
            <a:chExt cx="3711786" cy="4999489"/>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B504A3A0-84F8-45A7-B971-211090D1F03A}"/>
                </a:ext>
              </a:extLst>
            </p:cNvPr>
            <p:cNvGrpSpPr/>
            <p:nvPr/>
          </p:nvGrpSpPr>
          <p:grpSpPr>
            <a:xfrm>
              <a:off x="4581096" y="1808480"/>
              <a:ext cx="3711786" cy="4999489"/>
              <a:chOff x="866987" y="1808480"/>
              <a:chExt cx="3711786" cy="4999489"/>
            </a:xfrm>
          </p:grpSpPr>
          <p:sp>
            <p:nvSpPr>
              <p:cNvPr id="7" name="Rectangle: Rounded Corners 6">
                <a:extLst>
                  <a:ext uri="{FF2B5EF4-FFF2-40B4-BE49-F238E27FC236}">
                    <a16:creationId xmlns:a16="http://schemas.microsoft.com/office/drawing/2014/main" id="{E5AF0A45-54CA-4EBB-AFD8-842520C2C992}"/>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34D5395-94FC-4D59-9499-DF4D7B5F8048}"/>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8136E267-FEFE-4313-9AC4-E910CC6A5D85}"/>
                </a:ext>
              </a:extLst>
            </p:cNvPr>
            <p:cNvSpPr txBox="1"/>
            <p:nvPr/>
          </p:nvSpPr>
          <p:spPr>
            <a:xfrm>
              <a:off x="4767667" y="2017676"/>
              <a:ext cx="333864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202F32"/>
                  </a:solidFill>
                  <a:effectLst/>
                  <a:uLnTx/>
                  <a:uFillTx/>
                  <a:latin typeface="+mj-lt"/>
                </a:rPr>
                <a:t>Iron</a:t>
              </a:r>
            </a:p>
          </p:txBody>
        </p:sp>
      </p:grpSp>
      <p:pic>
        <p:nvPicPr>
          <p:cNvPr id="9" name="Picture 8">
            <a:extLst>
              <a:ext uri="{FF2B5EF4-FFF2-40B4-BE49-F238E27FC236}">
                <a16:creationId xmlns:a16="http://schemas.microsoft.com/office/drawing/2014/main" id="{64749FA7-BDDB-4DCE-8635-8E9531900E5E}"/>
              </a:ext>
            </a:extLst>
          </p:cNvPr>
          <p:cNvPicPr>
            <a:picLocks noChangeAspect="1"/>
          </p:cNvPicPr>
          <p:nvPr/>
        </p:nvPicPr>
        <p:blipFill>
          <a:blip r:embed="rId4"/>
          <a:stretch>
            <a:fillRect/>
          </a:stretch>
        </p:blipFill>
        <p:spPr>
          <a:xfrm>
            <a:off x="825827" y="1184580"/>
            <a:ext cx="2689397" cy="3788006"/>
          </a:xfrm>
          <a:prstGeom prst="rect">
            <a:avLst/>
          </a:prstGeom>
        </p:spPr>
      </p:pic>
      <p:sp>
        <p:nvSpPr>
          <p:cNvPr id="10" name="Rectangle 9">
            <a:extLst>
              <a:ext uri="{FF2B5EF4-FFF2-40B4-BE49-F238E27FC236}">
                <a16:creationId xmlns:a16="http://schemas.microsoft.com/office/drawing/2014/main" id="{56951502-0B85-4C38-BAA3-0D5689A58796}"/>
              </a:ext>
            </a:extLst>
          </p:cNvPr>
          <p:cNvSpPr/>
          <p:nvPr/>
        </p:nvSpPr>
        <p:spPr>
          <a:xfrm>
            <a:off x="773867" y="2487475"/>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D718236-463F-49C6-8040-ADE948CC743F}"/>
              </a:ext>
            </a:extLst>
          </p:cNvPr>
          <p:cNvSpPr/>
          <p:nvPr/>
        </p:nvSpPr>
        <p:spPr>
          <a:xfrm>
            <a:off x="2966146" y="2487475"/>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42D0C8D-9DCD-4264-A58D-B724D6B3149D}"/>
              </a:ext>
            </a:extLst>
          </p:cNvPr>
          <p:cNvSpPr/>
          <p:nvPr/>
        </p:nvSpPr>
        <p:spPr>
          <a:xfrm>
            <a:off x="1374905" y="2506356"/>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27C6BA0-0AF3-407D-95B1-3BC8C0C01CBA}"/>
              </a:ext>
            </a:extLst>
          </p:cNvPr>
          <p:cNvSpPr/>
          <p:nvPr/>
        </p:nvSpPr>
        <p:spPr>
          <a:xfrm>
            <a:off x="1374905" y="3782662"/>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79D4DBA-9857-4665-AB2E-57498572EB68}"/>
              </a:ext>
            </a:extLst>
          </p:cNvPr>
          <p:cNvSpPr/>
          <p:nvPr/>
        </p:nvSpPr>
        <p:spPr>
          <a:xfrm>
            <a:off x="1374905" y="1124744"/>
            <a:ext cx="1591242" cy="1390751"/>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7C347D21-C8DC-4683-A529-4FD9F52CD671}"/>
              </a:ext>
            </a:extLst>
          </p:cNvPr>
          <p:cNvSpPr/>
          <p:nvPr/>
        </p:nvSpPr>
        <p:spPr>
          <a:xfrm>
            <a:off x="6693089" y="1566137"/>
            <a:ext cx="1128443" cy="1278326"/>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Rounded Corners 16">
            <a:extLst>
              <a:ext uri="{FF2B5EF4-FFF2-40B4-BE49-F238E27FC236}">
                <a16:creationId xmlns:a16="http://schemas.microsoft.com/office/drawing/2014/main" id="{8A05674A-C7E8-465F-9131-6F8BA84920DA}"/>
              </a:ext>
            </a:extLst>
          </p:cNvPr>
          <p:cNvSpPr/>
          <p:nvPr/>
        </p:nvSpPr>
        <p:spPr>
          <a:xfrm>
            <a:off x="5546889" y="2855013"/>
            <a:ext cx="1128443" cy="1278326"/>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Rounded Corners 18">
            <a:extLst>
              <a:ext uri="{FF2B5EF4-FFF2-40B4-BE49-F238E27FC236}">
                <a16:creationId xmlns:a16="http://schemas.microsoft.com/office/drawing/2014/main" id="{74F34FC0-B838-49A2-8EE0-D68FA1905361}"/>
              </a:ext>
            </a:extLst>
          </p:cNvPr>
          <p:cNvSpPr/>
          <p:nvPr/>
        </p:nvSpPr>
        <p:spPr>
          <a:xfrm>
            <a:off x="4400689" y="4143889"/>
            <a:ext cx="1128443" cy="1278000"/>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Rounded Corners 19">
            <a:extLst>
              <a:ext uri="{FF2B5EF4-FFF2-40B4-BE49-F238E27FC236}">
                <a16:creationId xmlns:a16="http://schemas.microsoft.com/office/drawing/2014/main" id="{51C8104F-3F3F-408F-B779-BCC7E0BCCE73}"/>
              </a:ext>
            </a:extLst>
          </p:cNvPr>
          <p:cNvSpPr/>
          <p:nvPr/>
        </p:nvSpPr>
        <p:spPr>
          <a:xfrm>
            <a:off x="3254489" y="5432439"/>
            <a:ext cx="1128443" cy="1278000"/>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Rounded Corners 20">
            <a:extLst>
              <a:ext uri="{FF2B5EF4-FFF2-40B4-BE49-F238E27FC236}">
                <a16:creationId xmlns:a16="http://schemas.microsoft.com/office/drawing/2014/main" id="{F97192B2-23B7-4C9A-993D-AD180C168159}"/>
              </a:ext>
            </a:extLst>
          </p:cNvPr>
          <p:cNvSpPr/>
          <p:nvPr/>
        </p:nvSpPr>
        <p:spPr>
          <a:xfrm>
            <a:off x="7839287" y="5442085"/>
            <a:ext cx="1128443" cy="1278000"/>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TextBox 21">
            <a:extLst>
              <a:ext uri="{FF2B5EF4-FFF2-40B4-BE49-F238E27FC236}">
                <a16:creationId xmlns:a16="http://schemas.microsoft.com/office/drawing/2014/main" id="{22F75E1B-BC47-4409-A9DB-C178ABE0541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3" name="Rectangle 22">
            <a:hlinkClick r:id="rId5" action="ppaction://hlinksldjump"/>
            <a:extLst>
              <a:ext uri="{FF2B5EF4-FFF2-40B4-BE49-F238E27FC236}">
                <a16:creationId xmlns:a16="http://schemas.microsoft.com/office/drawing/2014/main" id="{DB586B3C-A72C-48D3-890D-9EC14823CE05}"/>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86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9" presetClass="exit" presetSubtype="0" fill="hold" grpId="0" nodeType="afterEffect">
                                  <p:stCondLst>
                                    <p:cond delay="0"/>
                                  </p:stCondLst>
                                  <p:childTnLst>
                                    <p:animEffect transition="out" filter="dissolv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0" nodeType="afterEffect">
                                  <p:stCondLst>
                                    <p:cond delay="12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2200"/>
                            </p:stCondLst>
                            <p:childTnLst>
                              <p:par>
                                <p:cTn id="15" presetID="9" presetClass="exit" presetSubtype="0" fill="hold" grpId="0" nodeType="after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2700"/>
                            </p:stCondLst>
                            <p:childTnLst>
                              <p:par>
                                <p:cTn id="19" presetID="1" presetClass="entr" presetSubtype="0" fill="hold" grpId="0" nodeType="afterEffect">
                                  <p:stCondLst>
                                    <p:cond delay="12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3900"/>
                            </p:stCondLst>
                            <p:childTnLst>
                              <p:par>
                                <p:cTn id="22" presetID="9" presetClass="exit" presetSubtype="0" fill="hold" grpId="0" nodeType="after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4400"/>
                            </p:stCondLst>
                            <p:childTnLst>
                              <p:par>
                                <p:cTn id="26" presetID="1" presetClass="entr" presetSubtype="0" fill="hold" grpId="0" nodeType="afterEffect">
                                  <p:stCondLst>
                                    <p:cond delay="1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600"/>
                            </p:stCondLst>
                            <p:childTnLst>
                              <p:par>
                                <p:cTn id="29" presetID="9" presetClass="exit" presetSubtype="0" fill="hold" grpId="0" nodeType="afterEffect">
                                  <p:stCondLst>
                                    <p:cond delay="0"/>
                                  </p:stCondLst>
                                  <p:childTnLst>
                                    <p:animEffect transition="out" filter="dissolv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6100"/>
                            </p:stCondLst>
                            <p:childTnLst>
                              <p:par>
                                <p:cTn id="33" presetID="1" presetClass="entr" presetSubtype="0" fill="hold" grpId="0" nodeType="afterEffect">
                                  <p:stCondLst>
                                    <p:cond delay="120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7300"/>
                            </p:stCondLst>
                            <p:childTnLst>
                              <p:par>
                                <p:cTn id="36" presetID="9" presetClass="exit" presetSubtype="0" fill="hold" grpId="0" nodeType="afterEffect">
                                  <p:stCondLst>
                                    <p:cond delay="0"/>
                                  </p:stCondLst>
                                  <p:childTnLst>
                                    <p:animEffect transition="out" filter="dissolv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ABDAEC-B77F-4167-A31A-6BA337124F60}"/>
              </a:ext>
            </a:extLst>
          </p:cNvPr>
          <p:cNvGrpSpPr/>
          <p:nvPr/>
        </p:nvGrpSpPr>
        <p:grpSpPr>
          <a:xfrm>
            <a:off x="211514" y="1643888"/>
            <a:ext cx="3711786" cy="4999489"/>
            <a:chOff x="4581096" y="1808480"/>
            <a:chExt cx="3711786" cy="4999489"/>
          </a:xfrm>
          <a:effectLst>
            <a:outerShdw blurRad="50800" dist="38100" dir="2700000" algn="tl" rotWithShape="0">
              <a:prstClr val="black">
                <a:alpha val="40000"/>
              </a:prstClr>
            </a:outerShdw>
          </a:effectLst>
        </p:grpSpPr>
        <p:grpSp>
          <p:nvGrpSpPr>
            <p:cNvPr id="10" name="Group 9">
              <a:extLst>
                <a:ext uri="{FF2B5EF4-FFF2-40B4-BE49-F238E27FC236}">
                  <a16:creationId xmlns:a16="http://schemas.microsoft.com/office/drawing/2014/main" id="{9E9FFE77-5423-4E2F-B015-0D3F9C1E1BD5}"/>
                </a:ext>
              </a:extLst>
            </p:cNvPr>
            <p:cNvGrpSpPr/>
            <p:nvPr/>
          </p:nvGrpSpPr>
          <p:grpSpPr>
            <a:xfrm>
              <a:off x="4581096" y="1808480"/>
              <a:ext cx="3711786" cy="4999489"/>
              <a:chOff x="866987" y="1808480"/>
              <a:chExt cx="3711786" cy="4999489"/>
            </a:xfrm>
          </p:grpSpPr>
          <p:sp>
            <p:nvSpPr>
              <p:cNvPr id="8" name="Rectangle: Rounded Corners 7">
                <a:extLst>
                  <a:ext uri="{FF2B5EF4-FFF2-40B4-BE49-F238E27FC236}">
                    <a16:creationId xmlns:a16="http://schemas.microsoft.com/office/drawing/2014/main" id="{C4738F7E-4C9D-4553-81D0-A40FFCDA844D}"/>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ACF95E0-CCE4-41B2-A84B-4F0D4EB4C0B5}"/>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A9DFF084-8C9B-40F1-A6E2-45C770DF2403}"/>
                </a:ext>
              </a:extLst>
            </p:cNvPr>
            <p:cNvSpPr txBox="1"/>
            <p:nvPr/>
          </p:nvSpPr>
          <p:spPr>
            <a:xfrm>
              <a:off x="4767667" y="1972639"/>
              <a:ext cx="333864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u="none" strike="noStrike" kern="1200" cap="none" spc="0" normalizeH="0" baseline="0" noProof="0" dirty="0">
                  <a:ln>
                    <a:noFill/>
                  </a:ln>
                  <a:solidFill>
                    <a:srgbClr val="202F32"/>
                  </a:solidFill>
                  <a:effectLst/>
                  <a:uLnTx/>
                  <a:uFillTx/>
                  <a:latin typeface="Arial Black" panose="020B0604020202020204" pitchFamily="34" charset="0"/>
                  <a:cs typeface="Arial Black" panose="020B0604020202020204" pitchFamily="34" charset="0"/>
                </a:rPr>
                <a:t>Iron</a:t>
              </a:r>
            </a:p>
          </p:txBody>
        </p:sp>
      </p:grpSp>
      <p:pic>
        <p:nvPicPr>
          <p:cNvPr id="13" name="Picture 12">
            <a:extLst>
              <a:ext uri="{FF2B5EF4-FFF2-40B4-BE49-F238E27FC236}">
                <a16:creationId xmlns:a16="http://schemas.microsoft.com/office/drawing/2014/main" id="{8B692995-1C38-4C98-91E1-3ADF3E779264}"/>
              </a:ext>
            </a:extLst>
          </p:cNvPr>
          <p:cNvPicPr>
            <a:picLocks noChangeAspect="1"/>
          </p:cNvPicPr>
          <p:nvPr/>
        </p:nvPicPr>
        <p:blipFill>
          <a:blip r:embed="rId3"/>
          <a:stretch>
            <a:fillRect/>
          </a:stretch>
        </p:blipFill>
        <p:spPr>
          <a:xfrm>
            <a:off x="722707" y="2635028"/>
            <a:ext cx="2689397" cy="3788006"/>
          </a:xfrm>
          <a:prstGeom prst="rect">
            <a:avLst/>
          </a:prstGeom>
        </p:spPr>
      </p:pic>
      <p:sp>
        <p:nvSpPr>
          <p:cNvPr id="14" name="Rectangle 13">
            <a:extLst>
              <a:ext uri="{FF2B5EF4-FFF2-40B4-BE49-F238E27FC236}">
                <a16:creationId xmlns:a16="http://schemas.microsoft.com/office/drawing/2014/main" id="{D272277C-F47C-451A-88DF-050CC6AED270}"/>
              </a:ext>
            </a:extLst>
          </p:cNvPr>
          <p:cNvSpPr/>
          <p:nvPr/>
        </p:nvSpPr>
        <p:spPr>
          <a:xfrm>
            <a:off x="69188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1D3C98-AF00-4113-B7DC-58B32B4AC5D5}"/>
              </a:ext>
            </a:extLst>
          </p:cNvPr>
          <p:cNvSpPr/>
          <p:nvPr/>
        </p:nvSpPr>
        <p:spPr>
          <a:xfrm>
            <a:off x="288416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76A53B-D1B9-4AB2-AC93-05226DF8F10A}"/>
              </a:ext>
            </a:extLst>
          </p:cNvPr>
          <p:cNvSpPr/>
          <p:nvPr/>
        </p:nvSpPr>
        <p:spPr>
          <a:xfrm>
            <a:off x="129292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536230-FC77-4485-8FEB-719470D1DCE0}"/>
              </a:ext>
            </a:extLst>
          </p:cNvPr>
          <p:cNvSpPr/>
          <p:nvPr/>
        </p:nvSpPr>
        <p:spPr>
          <a:xfrm>
            <a:off x="129292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AC3E92F-1561-497B-A5A9-58E628AED23A}"/>
              </a:ext>
            </a:extLst>
          </p:cNvPr>
          <p:cNvGrpSpPr/>
          <p:nvPr/>
        </p:nvGrpSpPr>
        <p:grpSpPr>
          <a:xfrm>
            <a:off x="4247201" y="1643888"/>
            <a:ext cx="3711786" cy="4999489"/>
            <a:chOff x="4581096" y="1808480"/>
            <a:chExt cx="3711786" cy="4999489"/>
          </a:xfrm>
        </p:grpSpPr>
        <p:grpSp>
          <p:nvGrpSpPr>
            <p:cNvPr id="20" name="Group 19">
              <a:extLst>
                <a:ext uri="{FF2B5EF4-FFF2-40B4-BE49-F238E27FC236}">
                  <a16:creationId xmlns:a16="http://schemas.microsoft.com/office/drawing/2014/main" id="{0BDDC990-0FA4-4F1A-B4A5-3D1BE81E16ED}"/>
                </a:ext>
              </a:extLst>
            </p:cNvPr>
            <p:cNvGrpSpPr/>
            <p:nvPr/>
          </p:nvGrpSpPr>
          <p:grpSpPr>
            <a:xfrm>
              <a:off x="4581096" y="1808480"/>
              <a:ext cx="3711786" cy="4999489"/>
              <a:chOff x="866987" y="1808480"/>
              <a:chExt cx="3711786" cy="4999489"/>
            </a:xfrm>
          </p:grpSpPr>
          <p:sp>
            <p:nvSpPr>
              <p:cNvPr id="22" name="Rectangle: Rounded Corners 21">
                <a:extLst>
                  <a:ext uri="{FF2B5EF4-FFF2-40B4-BE49-F238E27FC236}">
                    <a16:creationId xmlns:a16="http://schemas.microsoft.com/office/drawing/2014/main" id="{9F9F57C8-F855-4B11-A45B-95645296520F}"/>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8C576050-6C1E-49EE-8178-FFC89C99322F}"/>
                  </a:ext>
                </a:extLst>
              </p:cNvPr>
              <p:cNvSpPr/>
              <p:nvPr/>
            </p:nvSpPr>
            <p:spPr>
              <a:xfrm>
                <a:off x="945222" y="1888877"/>
                <a:ext cx="3555316" cy="4824000"/>
              </a:xfrm>
              <a:prstGeom prst="roundRect">
                <a:avLst/>
              </a:prstGeom>
              <a:noFill/>
              <a:ln w="101600">
                <a:solidFill>
                  <a:srgbClr val="77C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25B22BC4-D66C-45CB-911B-B5FA14AC2DEA}"/>
                </a:ext>
              </a:extLst>
            </p:cNvPr>
            <p:cNvSpPr txBox="1"/>
            <p:nvPr/>
          </p:nvSpPr>
          <p:spPr>
            <a:xfrm>
              <a:off x="4767667" y="1972639"/>
              <a:ext cx="333864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u="none" strike="noStrike" kern="1200" cap="none" spc="0" normalizeH="0" baseline="0" noProof="0" dirty="0">
                  <a:ln>
                    <a:noFill/>
                  </a:ln>
                  <a:solidFill>
                    <a:srgbClr val="202F32"/>
                  </a:solidFill>
                  <a:effectLst/>
                  <a:uLnTx/>
                  <a:uFillTx/>
                  <a:latin typeface="Arial" panose="020B0604020202020204" pitchFamily="34" charset="0"/>
                  <a:cs typeface="Arial" panose="020B0604020202020204" pitchFamily="34" charset="0"/>
                </a:rPr>
                <a:t>Tin</a:t>
              </a:r>
            </a:p>
          </p:txBody>
        </p:sp>
      </p:grpSp>
      <p:grpSp>
        <p:nvGrpSpPr>
          <p:cNvPr id="24" name="Group 23">
            <a:extLst>
              <a:ext uri="{FF2B5EF4-FFF2-40B4-BE49-F238E27FC236}">
                <a16:creationId xmlns:a16="http://schemas.microsoft.com/office/drawing/2014/main" id="{670C4BB1-9FE3-4D5E-91AA-4D6CDE20E37D}"/>
              </a:ext>
            </a:extLst>
          </p:cNvPr>
          <p:cNvGrpSpPr/>
          <p:nvPr/>
        </p:nvGrpSpPr>
        <p:grpSpPr>
          <a:xfrm>
            <a:off x="8269518" y="1643888"/>
            <a:ext cx="3711786" cy="4999489"/>
            <a:chOff x="4581096" y="1808480"/>
            <a:chExt cx="3711786" cy="4999489"/>
          </a:xfrm>
        </p:grpSpPr>
        <p:grpSp>
          <p:nvGrpSpPr>
            <p:cNvPr id="25" name="Group 24">
              <a:extLst>
                <a:ext uri="{FF2B5EF4-FFF2-40B4-BE49-F238E27FC236}">
                  <a16:creationId xmlns:a16="http://schemas.microsoft.com/office/drawing/2014/main" id="{5FC94AED-D51A-4516-975D-C30F46A78DDC}"/>
                </a:ext>
              </a:extLst>
            </p:cNvPr>
            <p:cNvGrpSpPr/>
            <p:nvPr/>
          </p:nvGrpSpPr>
          <p:grpSpPr>
            <a:xfrm>
              <a:off x="4581096" y="1808480"/>
              <a:ext cx="3711786" cy="4999489"/>
              <a:chOff x="866987" y="1808480"/>
              <a:chExt cx="3711786" cy="4999489"/>
            </a:xfrm>
          </p:grpSpPr>
          <p:sp>
            <p:nvSpPr>
              <p:cNvPr id="27" name="Rectangle: Rounded Corners 26">
                <a:extLst>
                  <a:ext uri="{FF2B5EF4-FFF2-40B4-BE49-F238E27FC236}">
                    <a16:creationId xmlns:a16="http://schemas.microsoft.com/office/drawing/2014/main" id="{FD93E103-C337-44D9-9168-F3CC2E9D22F8}"/>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1F0D3D93-3914-4265-800F-6CABEC6181C6}"/>
                  </a:ext>
                </a:extLst>
              </p:cNvPr>
              <p:cNvSpPr/>
              <p:nvPr/>
            </p:nvSpPr>
            <p:spPr>
              <a:xfrm>
                <a:off x="945222" y="1888877"/>
                <a:ext cx="3555316" cy="4824000"/>
              </a:xfrm>
              <a:prstGeom prst="roundRect">
                <a:avLst/>
              </a:prstGeom>
              <a:noFill/>
              <a:ln w="101600">
                <a:solidFill>
                  <a:srgbClr val="E2D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2E3C96B-835B-44EE-AB04-996016EDA88C}"/>
                </a:ext>
              </a:extLst>
            </p:cNvPr>
            <p:cNvSpPr txBox="1"/>
            <p:nvPr/>
          </p:nvSpPr>
          <p:spPr>
            <a:xfrm>
              <a:off x="4767667" y="1972639"/>
              <a:ext cx="333864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202F32"/>
                  </a:solidFill>
                  <a:effectLst/>
                  <a:uLnTx/>
                  <a:uFillTx/>
                  <a:latin typeface="Arial" panose="020B0604020202020204" pitchFamily="34" charset="0"/>
                  <a:cs typeface="Arial" panose="020B0604020202020204" pitchFamily="34" charset="0"/>
                </a:rPr>
                <a:t>Copper</a:t>
              </a:r>
            </a:p>
          </p:txBody>
        </p:sp>
      </p:grpSp>
      <p:pic>
        <p:nvPicPr>
          <p:cNvPr id="29" name="Picture 28">
            <a:extLst>
              <a:ext uri="{FF2B5EF4-FFF2-40B4-BE49-F238E27FC236}">
                <a16:creationId xmlns:a16="http://schemas.microsoft.com/office/drawing/2014/main" id="{9E6A348D-9265-4DB7-8D01-1C6AFA17DA09}"/>
              </a:ext>
            </a:extLst>
          </p:cNvPr>
          <p:cNvPicPr>
            <a:picLocks noChangeAspect="1"/>
          </p:cNvPicPr>
          <p:nvPr/>
        </p:nvPicPr>
        <p:blipFill>
          <a:blip r:embed="rId4"/>
          <a:stretch>
            <a:fillRect/>
          </a:stretch>
        </p:blipFill>
        <p:spPr>
          <a:xfrm>
            <a:off x="8842637" y="2373888"/>
            <a:ext cx="2695242" cy="3826360"/>
          </a:xfrm>
          <a:prstGeom prst="rect">
            <a:avLst/>
          </a:prstGeom>
        </p:spPr>
      </p:pic>
      <p:pic>
        <p:nvPicPr>
          <p:cNvPr id="30" name="Picture 29">
            <a:extLst>
              <a:ext uri="{FF2B5EF4-FFF2-40B4-BE49-F238E27FC236}">
                <a16:creationId xmlns:a16="http://schemas.microsoft.com/office/drawing/2014/main" id="{9353AD70-C374-48C3-883E-539363AFAFAF}"/>
              </a:ext>
            </a:extLst>
          </p:cNvPr>
          <p:cNvPicPr>
            <a:picLocks noChangeAspect="1"/>
          </p:cNvPicPr>
          <p:nvPr/>
        </p:nvPicPr>
        <p:blipFill>
          <a:blip r:embed="rId5"/>
          <a:stretch>
            <a:fillRect/>
          </a:stretch>
        </p:blipFill>
        <p:spPr>
          <a:xfrm>
            <a:off x="4761238" y="2635028"/>
            <a:ext cx="2669524" cy="3565220"/>
          </a:xfrm>
          <a:prstGeom prst="rect">
            <a:avLst/>
          </a:prstGeom>
        </p:spPr>
      </p:pic>
      <p:sp>
        <p:nvSpPr>
          <p:cNvPr id="31" name="Rectangle 30">
            <a:extLst>
              <a:ext uri="{FF2B5EF4-FFF2-40B4-BE49-F238E27FC236}">
                <a16:creationId xmlns:a16="http://schemas.microsoft.com/office/drawing/2014/main" id="{B43D0B33-7AC7-4BA4-95F9-66401819FB5C}"/>
              </a:ext>
            </a:extLst>
          </p:cNvPr>
          <p:cNvSpPr/>
          <p:nvPr/>
        </p:nvSpPr>
        <p:spPr>
          <a:xfrm>
            <a:off x="4719697"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DF6D35A-8CDA-4C83-9AA3-A0DE09E8440A}"/>
              </a:ext>
            </a:extLst>
          </p:cNvPr>
          <p:cNvSpPr/>
          <p:nvPr/>
        </p:nvSpPr>
        <p:spPr>
          <a:xfrm>
            <a:off x="6911976"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612C81F-F96D-42EC-B19D-E4A24B7E4FC0}"/>
              </a:ext>
            </a:extLst>
          </p:cNvPr>
          <p:cNvSpPr/>
          <p:nvPr/>
        </p:nvSpPr>
        <p:spPr>
          <a:xfrm>
            <a:off x="5320735"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91DBED1-915E-486A-9EA6-94AAB1BA30EC}"/>
              </a:ext>
            </a:extLst>
          </p:cNvPr>
          <p:cNvSpPr/>
          <p:nvPr/>
        </p:nvSpPr>
        <p:spPr>
          <a:xfrm>
            <a:off x="5320735"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9A09B2D-C712-4B8A-8928-3FAF7B93300F}"/>
              </a:ext>
            </a:extLst>
          </p:cNvPr>
          <p:cNvSpPr/>
          <p:nvPr/>
        </p:nvSpPr>
        <p:spPr>
          <a:xfrm>
            <a:off x="880367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36977DC-7252-4854-BCD9-CAD07550D8A3}"/>
              </a:ext>
            </a:extLst>
          </p:cNvPr>
          <p:cNvSpPr/>
          <p:nvPr/>
        </p:nvSpPr>
        <p:spPr>
          <a:xfrm>
            <a:off x="1099595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F63A19A-58F7-4182-8380-AE4D0AAEFB15}"/>
              </a:ext>
            </a:extLst>
          </p:cNvPr>
          <p:cNvSpPr/>
          <p:nvPr/>
        </p:nvSpPr>
        <p:spPr>
          <a:xfrm>
            <a:off x="940471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D488E56-FB81-49F4-99BB-2D84B377DEAA}"/>
              </a:ext>
            </a:extLst>
          </p:cNvPr>
          <p:cNvSpPr/>
          <p:nvPr/>
        </p:nvSpPr>
        <p:spPr>
          <a:xfrm>
            <a:off x="940471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66ACCD-4CEB-4EE4-8D62-D4D10F7DBEFD}"/>
              </a:ext>
            </a:extLst>
          </p:cNvPr>
          <p:cNvSpPr/>
          <p:nvPr/>
        </p:nvSpPr>
        <p:spPr>
          <a:xfrm>
            <a:off x="1292923"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41A9642-A3CF-4E96-BDA6-DDBEA0FEB84D}"/>
              </a:ext>
            </a:extLst>
          </p:cNvPr>
          <p:cNvSpPr/>
          <p:nvPr/>
        </p:nvSpPr>
        <p:spPr>
          <a:xfrm>
            <a:off x="5334551"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DB06FE1-E761-4BA0-A978-E0602ED01229}"/>
              </a:ext>
            </a:extLst>
          </p:cNvPr>
          <p:cNvSpPr/>
          <p:nvPr/>
        </p:nvSpPr>
        <p:spPr>
          <a:xfrm>
            <a:off x="9404713" y="2373888"/>
            <a:ext cx="1591242" cy="157914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D4BBCB4-DD8F-47ED-985F-1AE4389FF74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3" name="Rectangle 42">
            <a:hlinkClick r:id="rId6" action="ppaction://hlinksldjump"/>
            <a:extLst>
              <a:ext uri="{FF2B5EF4-FFF2-40B4-BE49-F238E27FC236}">
                <a16:creationId xmlns:a16="http://schemas.microsoft.com/office/drawing/2014/main" id="{A9D1A13E-DC15-4745-AB2B-5EE568A18F5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7B0C0CAB-9485-4A00-B680-AE89F321D65A}"/>
              </a:ext>
            </a:extLst>
          </p:cNvPr>
          <p:cNvSpPr txBox="1"/>
          <p:nvPr/>
        </p:nvSpPr>
        <p:spPr>
          <a:xfrm>
            <a:off x="312555" y="416858"/>
            <a:ext cx="11566891" cy="646331"/>
          </a:xfrm>
          <a:prstGeom prst="rect">
            <a:avLst/>
          </a:prstGeom>
          <a:noFill/>
        </p:spPr>
        <p:txBody>
          <a:bodyPr wrap="square" rtlCol="0">
            <a:spAutoFit/>
          </a:bodyPr>
          <a:lstStyle/>
          <a:p>
            <a:pPr algn="ctr"/>
            <a:r>
              <a:rPr lang="en-GB" sz="3600" b="1" dirty="0">
                <a:solidFill>
                  <a:schemeClr val="bg1">
                    <a:lumMod val="95000"/>
                  </a:schemeClr>
                </a:solidFill>
                <a:latin typeface="Arial" panose="020B0604020202020204" pitchFamily="34" charset="0"/>
                <a:cs typeface="Arial" panose="020B0604020202020204" pitchFamily="34" charset="0"/>
              </a:rPr>
              <a:t>In every stage, you’ll find parts to upgrade Rusty…</a:t>
            </a:r>
          </a:p>
        </p:txBody>
      </p:sp>
    </p:spTree>
    <p:extLst>
      <p:ext uri="{BB962C8B-B14F-4D97-AF65-F5344CB8AC3E}">
        <p14:creationId xmlns:p14="http://schemas.microsoft.com/office/powerpoint/2010/main" val="249245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500"/>
                            </p:stCondLst>
                            <p:childTnLst>
                              <p:par>
                                <p:cTn id="17" presetID="9" presetClass="exit" presetSubtype="0" fill="hold" grpId="0" nodeType="afterEffect">
                                  <p:stCondLst>
                                    <p:cond delay="0"/>
                                  </p:stCondLst>
                                  <p:childTnLst>
                                    <p:animEffect transition="out" filter="dissolv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p:stCondLst>
                              <p:cond delay="2000"/>
                            </p:stCondLst>
                            <p:childTnLst>
                              <p:par>
                                <p:cTn id="21" presetID="9" presetClass="exit" presetSubtype="0" fill="hold" grpId="0" nodeType="after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2500"/>
                            </p:stCondLst>
                            <p:childTnLst>
                              <p:par>
                                <p:cTn id="25" presetID="9" presetClass="exit" presetSubtype="0" fill="hold" grpId="0" nodeType="afterEffect">
                                  <p:stCondLst>
                                    <p:cond delay="0"/>
                                  </p:stCondLst>
                                  <p:childTnLst>
                                    <p:animEffect transition="out" filter="dissolv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par>
                          <p:cTn id="28" fill="hold">
                            <p:stCondLst>
                              <p:cond delay="3000"/>
                            </p:stCondLst>
                            <p:childTnLst>
                              <p:par>
                                <p:cTn id="29" presetID="9" presetClass="exit" presetSubtype="0" fill="hold" grpId="0" nodeType="afterEffect">
                                  <p:stCondLst>
                                    <p:cond delay="0"/>
                                  </p:stCondLst>
                                  <p:childTnLst>
                                    <p:animEffect transition="out" filter="dissolv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par>
                          <p:cTn id="32" fill="hold">
                            <p:stCondLst>
                              <p:cond delay="3500"/>
                            </p:stCondLst>
                            <p:childTnLst>
                              <p:par>
                                <p:cTn id="33" presetID="9" presetClass="exit" presetSubtype="0" fill="hold" grpId="0" nodeType="afterEffect">
                                  <p:stCondLst>
                                    <p:cond delay="0"/>
                                  </p:stCondLst>
                                  <p:childTnLst>
                                    <p:animEffect transition="out" filter="dissolv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par>
                          <p:cTn id="36" fill="hold">
                            <p:stCondLst>
                              <p:cond delay="4000"/>
                            </p:stCondLst>
                            <p:childTnLst>
                              <p:par>
                                <p:cTn id="37" presetID="9" presetClass="exit" presetSubtype="0" fill="hold" grpId="0" nodeType="afterEffect">
                                  <p:stCondLst>
                                    <p:cond delay="0"/>
                                  </p:stCondLst>
                                  <p:childTnLst>
                                    <p:animEffect transition="out" filter="dissolv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4500"/>
                            </p:stCondLst>
                            <p:childTnLst>
                              <p:par>
                                <p:cTn id="41" presetID="9" presetClass="exit" presetSubtype="0" fill="hold" grpId="0" nodeType="after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par>
                          <p:cTn id="44" fill="hold">
                            <p:stCondLst>
                              <p:cond delay="5000"/>
                            </p:stCondLst>
                            <p:childTnLst>
                              <p:par>
                                <p:cTn id="45" presetID="9" presetClass="exit" presetSubtype="0" fill="hold" grpId="0" nodeType="afterEffect">
                                  <p:stCondLst>
                                    <p:cond delay="0"/>
                                  </p:stCondLst>
                                  <p:childTnLst>
                                    <p:animEffect transition="out" filter="dissolv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par>
                          <p:cTn id="48" fill="hold">
                            <p:stCondLst>
                              <p:cond delay="5500"/>
                            </p:stCondLst>
                            <p:childTnLst>
                              <p:par>
                                <p:cTn id="49" presetID="9" presetClass="exit" presetSubtype="0" fill="hold" grpId="0" nodeType="afterEffect">
                                  <p:stCondLst>
                                    <p:cond delay="0"/>
                                  </p:stCondLst>
                                  <p:childTnLst>
                                    <p:animEffect transition="out" filter="dissolv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par>
                          <p:cTn id="52" fill="hold">
                            <p:stCondLst>
                              <p:cond delay="6000"/>
                            </p:stCondLst>
                            <p:childTnLst>
                              <p:par>
                                <p:cTn id="53" presetID="9" presetClass="exit" presetSubtype="0" fill="hold" grpId="0" nodeType="afterEffect">
                                  <p:stCondLst>
                                    <p:cond delay="0"/>
                                  </p:stCondLst>
                                  <p:childTnLst>
                                    <p:animEffect transition="out" filter="dissolv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par>
                          <p:cTn id="56" fill="hold">
                            <p:stCondLst>
                              <p:cond delay="6500"/>
                            </p:stCondLst>
                            <p:childTnLst>
                              <p:par>
                                <p:cTn id="57" presetID="9" presetClass="exit" presetSubtype="0" fill="hold" grpId="0" nodeType="afterEffect">
                                  <p:stCondLst>
                                    <p:cond delay="0"/>
                                  </p:stCondLst>
                                  <p:childTnLst>
                                    <p:animEffect transition="out" filter="dissolv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childTnLst>
                          </p:cTn>
                        </p:par>
                        <p:par>
                          <p:cTn id="60" fill="hold">
                            <p:stCondLst>
                              <p:cond delay="7000"/>
                            </p:stCondLst>
                            <p:childTnLst>
                              <p:par>
                                <p:cTn id="61" presetID="9" presetClass="exit" presetSubtype="0" fill="hold" grpId="0" nodeType="afterEffect">
                                  <p:stCondLst>
                                    <p:cond delay="0"/>
                                  </p:stCondLst>
                                  <p:childTnLst>
                                    <p:animEffect transition="out" filter="dissolv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292E-BAB6-4F37-B572-FE6E64E5DFB8}"/>
              </a:ext>
            </a:extLst>
          </p:cNvPr>
          <p:cNvSpPr>
            <a:spLocks noGrp="1"/>
          </p:cNvSpPr>
          <p:nvPr>
            <p:ph type="title"/>
          </p:nvPr>
        </p:nvSpPr>
        <p:spPr>
          <a:xfrm>
            <a:off x="320832" y="320154"/>
            <a:ext cx="7869539" cy="553998"/>
          </a:xfrm>
        </p:spPr>
        <p:txBody>
          <a:bodyPr/>
          <a:lstStyle/>
          <a:p>
            <a:r>
              <a:rPr lang="en-GB" dirty="0">
                <a:latin typeface="+mj-lt"/>
              </a:rPr>
              <a:t>Launch Lesson Plan</a:t>
            </a:r>
          </a:p>
        </p:txBody>
      </p:sp>
      <p:sp>
        <p:nvSpPr>
          <p:cNvPr id="3" name="Text Placeholder 2">
            <a:extLst>
              <a:ext uri="{FF2B5EF4-FFF2-40B4-BE49-F238E27FC236}">
                <a16:creationId xmlns:a16="http://schemas.microsoft.com/office/drawing/2014/main" id="{58AE7572-92A3-4B0B-940C-27D45F87DADC}"/>
              </a:ext>
            </a:extLst>
          </p:cNvPr>
          <p:cNvSpPr>
            <a:spLocks noGrp="1"/>
          </p:cNvSpPr>
          <p:nvPr>
            <p:ph type="body" idx="1"/>
          </p:nvPr>
        </p:nvSpPr>
        <p:spPr>
          <a:xfrm>
            <a:off x="623392" y="1196752"/>
            <a:ext cx="11161240" cy="4985980"/>
          </a:xfrm>
        </p:spPr>
        <p:txBody>
          <a:bodyPr/>
          <a:lstStyle/>
          <a:p>
            <a:pPr>
              <a:spcAft>
                <a:spcPts val="1200"/>
              </a:spcAft>
            </a:pPr>
            <a:r>
              <a:rPr lang="en-GB" sz="2200" dirty="0"/>
              <a:t>A broad 50 minute lesson plan would be as follows:</a:t>
            </a:r>
          </a:p>
          <a:p>
            <a:pPr marL="285750" indent="-285750">
              <a:spcAft>
                <a:spcPts val="1200"/>
              </a:spcAft>
              <a:buFont typeface="Arial" panose="020B0604020202020204" pitchFamily="34" charset="0"/>
              <a:buChar char="•"/>
            </a:pPr>
            <a:r>
              <a:rPr lang="en-GB" sz="2200" dirty="0"/>
              <a:t>Start with pupils away from devices and go through first three sections of presentation (slides 6-16) to </a:t>
            </a:r>
            <a:r>
              <a:rPr lang="en-GB" sz="2200" b="1" dirty="0"/>
              <a:t>introduce them to </a:t>
            </a:r>
            <a:r>
              <a:rPr lang="en-GB" sz="2200" b="1" dirty="0" err="1"/>
              <a:t>NumBots</a:t>
            </a:r>
            <a:r>
              <a:rPr lang="en-GB" sz="2200" dirty="0"/>
              <a:t>. </a:t>
            </a:r>
            <a:r>
              <a:rPr lang="en-GB" sz="2200" dirty="0">
                <a:solidFill>
                  <a:schemeClr val="tx1">
                    <a:lumMod val="50000"/>
                    <a:lumOff val="50000"/>
                  </a:schemeClr>
                </a:solidFill>
              </a:rPr>
              <a:t>(10 minutes)</a:t>
            </a:r>
          </a:p>
          <a:p>
            <a:pPr marL="285750" indent="-285750">
              <a:spcAft>
                <a:spcPts val="1200"/>
              </a:spcAft>
              <a:buFont typeface="Arial" panose="020B0604020202020204" pitchFamily="34" charset="0"/>
              <a:buChar char="•"/>
            </a:pPr>
            <a:r>
              <a:rPr lang="en-GB" sz="2200" dirty="0"/>
              <a:t>Get pupils in front of the devices with their own login details. Use the ‘</a:t>
            </a:r>
            <a:r>
              <a:rPr lang="en-GB" sz="2200" b="1" dirty="0"/>
              <a:t>Logging in</a:t>
            </a:r>
            <a:r>
              <a:rPr lang="en-GB" sz="2200" dirty="0"/>
              <a:t>’ and ‘</a:t>
            </a:r>
            <a:r>
              <a:rPr lang="en-GB" sz="2200" b="1" dirty="0"/>
              <a:t>Choose a bot</a:t>
            </a:r>
            <a:r>
              <a:rPr lang="en-GB" sz="2200" dirty="0"/>
              <a:t>’ sections (slides 17-28) to get pupils started. </a:t>
            </a:r>
            <a:r>
              <a:rPr lang="en-GB" sz="2200" dirty="0">
                <a:solidFill>
                  <a:schemeClr val="tx1">
                    <a:lumMod val="50000"/>
                    <a:lumOff val="50000"/>
                  </a:schemeClr>
                </a:solidFill>
              </a:rPr>
              <a:t>(5 minutes) </a:t>
            </a:r>
          </a:p>
          <a:p>
            <a:pPr marL="285750" indent="-285750">
              <a:spcAft>
                <a:spcPts val="1200"/>
              </a:spcAft>
              <a:buFont typeface="Arial" panose="020B0604020202020204" pitchFamily="34" charset="0"/>
              <a:buChar char="•"/>
            </a:pPr>
            <a:r>
              <a:rPr lang="en-GB" sz="2200" b="1" dirty="0"/>
              <a:t>Let pupils play</a:t>
            </a:r>
            <a:r>
              <a:rPr lang="en-GB" sz="2200" dirty="0"/>
              <a:t> until there is 20 minutes left of the lesson. </a:t>
            </a:r>
            <a:r>
              <a:rPr lang="en-GB" sz="2200" dirty="0">
                <a:solidFill>
                  <a:schemeClr val="tx1">
                    <a:lumMod val="50000"/>
                    <a:lumOff val="50000"/>
                  </a:schemeClr>
                </a:solidFill>
              </a:rPr>
              <a:t>(approx. 15 minutes)</a:t>
            </a:r>
          </a:p>
          <a:p>
            <a:pPr marL="285750" indent="-285750">
              <a:spcAft>
                <a:spcPts val="1200"/>
              </a:spcAft>
              <a:buFont typeface="Arial" panose="020B0604020202020204" pitchFamily="34" charset="0"/>
              <a:buChar char="•"/>
            </a:pPr>
            <a:r>
              <a:rPr lang="en-GB" sz="2200" b="1" dirty="0"/>
              <a:t>Get pupils to log out, then log in again then log out again.</a:t>
            </a:r>
            <a:r>
              <a:rPr lang="en-GB" sz="2200" dirty="0"/>
              <a:t> If they remember one thing, it’s how to log in when they get home! </a:t>
            </a:r>
            <a:r>
              <a:rPr lang="en-GB" sz="2200" dirty="0">
                <a:solidFill>
                  <a:schemeClr val="tx1">
                    <a:lumMod val="50000"/>
                    <a:lumOff val="50000"/>
                  </a:schemeClr>
                </a:solidFill>
              </a:rPr>
              <a:t>(5 minutes)</a:t>
            </a:r>
          </a:p>
          <a:p>
            <a:pPr marL="285750" indent="-285750">
              <a:spcAft>
                <a:spcPts val="1200"/>
              </a:spcAft>
              <a:buFont typeface="Arial" panose="020B0604020202020204" pitchFamily="34" charset="0"/>
              <a:buChar char="•"/>
            </a:pPr>
            <a:r>
              <a:rPr lang="en-GB" sz="2200" dirty="0"/>
              <a:t>Get pupils ready to listen and go through ‘</a:t>
            </a:r>
            <a:r>
              <a:rPr lang="en-GB" sz="2200" b="1" dirty="0"/>
              <a:t>Still to come</a:t>
            </a:r>
            <a:r>
              <a:rPr lang="en-GB" sz="2200" dirty="0"/>
              <a:t>’ section (slides 44-53). Go through the ‘</a:t>
            </a:r>
            <a:r>
              <a:rPr lang="en-GB" sz="2200" b="1" dirty="0"/>
              <a:t>Learning Intentions</a:t>
            </a:r>
            <a:r>
              <a:rPr lang="en-GB" sz="2200" dirty="0"/>
              <a:t>’</a:t>
            </a:r>
            <a:r>
              <a:rPr lang="en-GB" sz="2200" b="1" dirty="0"/>
              <a:t> </a:t>
            </a:r>
            <a:r>
              <a:rPr lang="en-GB" sz="2200" dirty="0"/>
              <a:t>section (slides 54-57) if you think it’s appropriate for their age. </a:t>
            </a:r>
            <a:r>
              <a:rPr lang="en-GB" sz="2200" dirty="0">
                <a:solidFill>
                  <a:schemeClr val="tx1">
                    <a:lumMod val="50000"/>
                    <a:lumOff val="50000"/>
                  </a:schemeClr>
                </a:solidFill>
              </a:rPr>
              <a:t>(10 minutes)</a:t>
            </a:r>
          </a:p>
          <a:p>
            <a:pPr marL="285750" indent="-285750">
              <a:spcAft>
                <a:spcPts val="1200"/>
              </a:spcAft>
              <a:buFont typeface="Arial" panose="020B0604020202020204" pitchFamily="34" charset="0"/>
              <a:buChar char="•"/>
            </a:pPr>
            <a:r>
              <a:rPr lang="en-GB" sz="2200" dirty="0"/>
              <a:t>Pack away. </a:t>
            </a:r>
            <a:r>
              <a:rPr lang="en-GB" sz="2200" dirty="0">
                <a:solidFill>
                  <a:schemeClr val="tx1">
                    <a:lumMod val="50000"/>
                    <a:lumOff val="50000"/>
                  </a:schemeClr>
                </a:solidFill>
              </a:rPr>
              <a:t>(5 minutes)</a:t>
            </a:r>
          </a:p>
        </p:txBody>
      </p:sp>
      <p:sp>
        <p:nvSpPr>
          <p:cNvPr id="4" name="Oval 3">
            <a:extLst>
              <a:ext uri="{FF2B5EF4-FFF2-40B4-BE49-F238E27FC236}">
                <a16:creationId xmlns:a16="http://schemas.microsoft.com/office/drawing/2014/main" id="{F2BF6E4A-0110-4679-BAE3-F22779046C34}"/>
              </a:ext>
            </a:extLst>
          </p:cNvPr>
          <p:cNvSpPr/>
          <p:nvPr/>
        </p:nvSpPr>
        <p:spPr>
          <a:xfrm>
            <a:off x="119336" y="1693570"/>
            <a:ext cx="324259" cy="324259"/>
          </a:xfrm>
          <a:prstGeom prst="ellipse">
            <a:avLst/>
          </a:prstGeom>
          <a:ln w="76200">
            <a:solidFill>
              <a:srgbClr val="F4791F"/>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1</a:t>
            </a:r>
          </a:p>
        </p:txBody>
      </p:sp>
      <p:sp>
        <p:nvSpPr>
          <p:cNvPr id="5" name="Oval 4">
            <a:extLst>
              <a:ext uri="{FF2B5EF4-FFF2-40B4-BE49-F238E27FC236}">
                <a16:creationId xmlns:a16="http://schemas.microsoft.com/office/drawing/2014/main" id="{7DB94A6F-BA17-4A8C-A397-7AD6362CDB7F}"/>
              </a:ext>
            </a:extLst>
          </p:cNvPr>
          <p:cNvSpPr/>
          <p:nvPr/>
        </p:nvSpPr>
        <p:spPr>
          <a:xfrm>
            <a:off x="119336" y="2500872"/>
            <a:ext cx="324259" cy="324259"/>
          </a:xfrm>
          <a:prstGeom prst="ellipse">
            <a:avLst/>
          </a:prstGeom>
          <a:ln w="76200">
            <a:solidFill>
              <a:srgbClr val="784B9E"/>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2</a:t>
            </a:r>
          </a:p>
        </p:txBody>
      </p:sp>
      <p:sp>
        <p:nvSpPr>
          <p:cNvPr id="6" name="Oval 5">
            <a:extLst>
              <a:ext uri="{FF2B5EF4-FFF2-40B4-BE49-F238E27FC236}">
                <a16:creationId xmlns:a16="http://schemas.microsoft.com/office/drawing/2014/main" id="{2B5EA209-C61F-419B-86DE-5CB2E696A15E}"/>
              </a:ext>
            </a:extLst>
          </p:cNvPr>
          <p:cNvSpPr/>
          <p:nvPr/>
        </p:nvSpPr>
        <p:spPr>
          <a:xfrm>
            <a:off x="97384" y="4976949"/>
            <a:ext cx="324259" cy="324259"/>
          </a:xfrm>
          <a:prstGeom prst="ellipse">
            <a:avLst/>
          </a:prstGeom>
          <a:ln w="76200">
            <a:solidFill>
              <a:srgbClr val="CC158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3</a:t>
            </a:r>
          </a:p>
        </p:txBody>
      </p:sp>
    </p:spTree>
    <p:extLst>
      <p:ext uri="{BB962C8B-B14F-4D97-AF65-F5344CB8AC3E}">
        <p14:creationId xmlns:p14="http://schemas.microsoft.com/office/powerpoint/2010/main" val="2090496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hidden="1">
            <a:extLst>
              <a:ext uri="{FF2B5EF4-FFF2-40B4-BE49-F238E27FC236}">
                <a16:creationId xmlns:a16="http://schemas.microsoft.com/office/drawing/2014/main" id="{0F3C6F03-C337-4ED0-A0B7-55867D682875}"/>
              </a:ext>
            </a:extLst>
          </p:cNvPr>
          <p:cNvCxnSpPr>
            <a:cxnSpLocks/>
          </p:cNvCxnSpPr>
          <p:nvPr/>
        </p:nvCxnSpPr>
        <p:spPr>
          <a:xfrm>
            <a:off x="4014210"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 name="Straight Connector 12" hidden="1">
            <a:extLst>
              <a:ext uri="{FF2B5EF4-FFF2-40B4-BE49-F238E27FC236}">
                <a16:creationId xmlns:a16="http://schemas.microsoft.com/office/drawing/2014/main" id="{99F65B35-A6A8-4F99-AB64-B28B98AEF8D5}"/>
              </a:ext>
            </a:extLst>
          </p:cNvPr>
          <p:cNvCxnSpPr>
            <a:cxnSpLocks/>
          </p:cNvCxnSpPr>
          <p:nvPr/>
        </p:nvCxnSpPr>
        <p:spPr>
          <a:xfrm>
            <a:off x="401714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4" name="Straight Connector 13" hidden="1">
            <a:extLst>
              <a:ext uri="{FF2B5EF4-FFF2-40B4-BE49-F238E27FC236}">
                <a16:creationId xmlns:a16="http://schemas.microsoft.com/office/drawing/2014/main" id="{5E0A1783-2338-4B43-939C-6AE39A1158BB}"/>
              </a:ext>
            </a:extLst>
          </p:cNvPr>
          <p:cNvCxnSpPr>
            <a:cxnSpLocks/>
          </p:cNvCxnSpPr>
          <p:nvPr/>
        </p:nvCxnSpPr>
        <p:spPr>
          <a:xfrm>
            <a:off x="4020075"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BE6F783B-2214-4C65-8ED0-684C906E2AED}"/>
              </a:ext>
            </a:extLst>
          </p:cNvPr>
          <p:cNvCxnSpPr>
            <a:cxnSpLocks/>
          </p:cNvCxnSpPr>
          <p:nvPr/>
        </p:nvCxnSpPr>
        <p:spPr>
          <a:xfrm>
            <a:off x="402300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6" name="Straight Connector 15" hidden="1">
            <a:extLst>
              <a:ext uri="{FF2B5EF4-FFF2-40B4-BE49-F238E27FC236}">
                <a16:creationId xmlns:a16="http://schemas.microsoft.com/office/drawing/2014/main" id="{E209A52A-C213-4CEC-9138-38BDBC7F4F27}"/>
              </a:ext>
            </a:extLst>
          </p:cNvPr>
          <p:cNvCxnSpPr>
            <a:cxnSpLocks/>
          </p:cNvCxnSpPr>
          <p:nvPr/>
        </p:nvCxnSpPr>
        <p:spPr>
          <a:xfrm>
            <a:off x="4025939"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7" name="Straight Connector 16" hidden="1">
            <a:extLst>
              <a:ext uri="{FF2B5EF4-FFF2-40B4-BE49-F238E27FC236}">
                <a16:creationId xmlns:a16="http://schemas.microsoft.com/office/drawing/2014/main" id="{4E1C0B03-B2B8-4BEE-8739-34F527916C73}"/>
              </a:ext>
            </a:extLst>
          </p:cNvPr>
          <p:cNvCxnSpPr>
            <a:cxnSpLocks/>
          </p:cNvCxnSpPr>
          <p:nvPr/>
        </p:nvCxnSpPr>
        <p:spPr>
          <a:xfrm>
            <a:off x="402008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8" name="Straight Connector 17" hidden="1">
            <a:extLst>
              <a:ext uri="{FF2B5EF4-FFF2-40B4-BE49-F238E27FC236}">
                <a16:creationId xmlns:a16="http://schemas.microsoft.com/office/drawing/2014/main" id="{6B1174F0-BB61-43D2-A3E3-0FB05AE346B5}"/>
              </a:ext>
            </a:extLst>
          </p:cNvPr>
          <p:cNvCxnSpPr>
            <a:cxnSpLocks/>
          </p:cNvCxnSpPr>
          <p:nvPr/>
        </p:nvCxnSpPr>
        <p:spPr>
          <a:xfrm>
            <a:off x="401422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9" name="Straight Connector 18" hidden="1">
            <a:extLst>
              <a:ext uri="{FF2B5EF4-FFF2-40B4-BE49-F238E27FC236}">
                <a16:creationId xmlns:a16="http://schemas.microsoft.com/office/drawing/2014/main" id="{FC954149-DAFA-418D-8ED3-8A18C34A1A2C}"/>
              </a:ext>
            </a:extLst>
          </p:cNvPr>
          <p:cNvCxnSpPr>
            <a:cxnSpLocks/>
          </p:cNvCxnSpPr>
          <p:nvPr/>
        </p:nvCxnSpPr>
        <p:spPr>
          <a:xfrm>
            <a:off x="4025946"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0" name="Straight Connector 19" hidden="1">
            <a:extLst>
              <a:ext uri="{FF2B5EF4-FFF2-40B4-BE49-F238E27FC236}">
                <a16:creationId xmlns:a16="http://schemas.microsoft.com/office/drawing/2014/main" id="{71D4ABCB-4C72-48EA-84B1-A523C24939C6}"/>
              </a:ext>
            </a:extLst>
          </p:cNvPr>
          <p:cNvCxnSpPr>
            <a:cxnSpLocks/>
          </p:cNvCxnSpPr>
          <p:nvPr/>
        </p:nvCxnSpPr>
        <p:spPr>
          <a:xfrm>
            <a:off x="4028878"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1" name="Straight Connector 20" hidden="1">
            <a:extLst>
              <a:ext uri="{FF2B5EF4-FFF2-40B4-BE49-F238E27FC236}">
                <a16:creationId xmlns:a16="http://schemas.microsoft.com/office/drawing/2014/main" id="{AA5FC23D-A80D-4FD8-9D24-F7D5A0139068}"/>
              </a:ext>
            </a:extLst>
          </p:cNvPr>
          <p:cNvCxnSpPr>
            <a:cxnSpLocks/>
          </p:cNvCxnSpPr>
          <p:nvPr/>
        </p:nvCxnSpPr>
        <p:spPr>
          <a:xfrm>
            <a:off x="401422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4" name="Straight Connector 23" hidden="1">
            <a:extLst>
              <a:ext uri="{FF2B5EF4-FFF2-40B4-BE49-F238E27FC236}">
                <a16:creationId xmlns:a16="http://schemas.microsoft.com/office/drawing/2014/main" id="{B3FE6840-F368-47F5-BAEC-91789CA543BE}"/>
              </a:ext>
            </a:extLst>
          </p:cNvPr>
          <p:cNvCxnSpPr/>
          <p:nvPr/>
        </p:nvCxnSpPr>
        <p:spPr>
          <a:xfrm>
            <a:off x="4000958"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25" name="Straight Connector 24" hidden="1">
            <a:extLst>
              <a:ext uri="{FF2B5EF4-FFF2-40B4-BE49-F238E27FC236}">
                <a16:creationId xmlns:a16="http://schemas.microsoft.com/office/drawing/2014/main" id="{C254286E-E906-4698-8A23-1C9D40272AE1}"/>
              </a:ext>
            </a:extLst>
          </p:cNvPr>
          <p:cNvCxnSpPr/>
          <p:nvPr/>
        </p:nvCxnSpPr>
        <p:spPr>
          <a:xfrm>
            <a:off x="8589644"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337966D0-D7D9-4929-AA85-B617082FFE73}"/>
              </a:ext>
            </a:extLst>
          </p:cNvPr>
          <p:cNvSpPr txBox="1"/>
          <p:nvPr/>
        </p:nvSpPr>
        <p:spPr>
          <a:xfrm>
            <a:off x="335360" y="416858"/>
            <a:ext cx="2808311" cy="2862322"/>
          </a:xfrm>
          <a:prstGeom prst="rect">
            <a:avLst/>
          </a:prstGeom>
          <a:noFill/>
        </p:spPr>
        <p:txBody>
          <a:bodyPr wrap="square" rtlCol="0">
            <a:spAutoFit/>
          </a:bodyPr>
          <a:lstStyle/>
          <a:p>
            <a:r>
              <a:rPr lang="en-GB" sz="3600" b="1" dirty="0">
                <a:solidFill>
                  <a:schemeClr val="bg1">
                    <a:lumMod val="95000"/>
                  </a:schemeClr>
                </a:solidFill>
                <a:latin typeface="Arial" panose="020B0604020202020204" pitchFamily="34" charset="0"/>
                <a:cs typeface="Arial" panose="020B0604020202020204" pitchFamily="34" charset="0"/>
              </a:rPr>
              <a:t>… so that he can  transform into a Diamond!</a:t>
            </a:r>
          </a:p>
        </p:txBody>
      </p:sp>
      <p:sp>
        <p:nvSpPr>
          <p:cNvPr id="26" name="TextBox 25">
            <a:extLst>
              <a:ext uri="{FF2B5EF4-FFF2-40B4-BE49-F238E27FC236}">
                <a16:creationId xmlns:a16="http://schemas.microsoft.com/office/drawing/2014/main" id="{628A1D51-4BE5-4F51-A7FA-944940339B39}"/>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7" name="Rectangle 26">
            <a:hlinkClick r:id="rId3" action="ppaction://hlinksldjump"/>
            <a:extLst>
              <a:ext uri="{FF2B5EF4-FFF2-40B4-BE49-F238E27FC236}">
                <a16:creationId xmlns:a16="http://schemas.microsoft.com/office/drawing/2014/main" id="{AB5A2197-8AC9-47FC-AD34-F99F8B49844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B53A8EC-7A3E-4019-84A3-D23C126323E8}"/>
              </a:ext>
            </a:extLst>
          </p:cNvPr>
          <p:cNvGrpSpPr/>
          <p:nvPr/>
        </p:nvGrpSpPr>
        <p:grpSpPr>
          <a:xfrm>
            <a:off x="3736340" y="0"/>
            <a:ext cx="4719320" cy="6858000"/>
            <a:chOff x="16462872" y="18090776"/>
            <a:chExt cx="4719320" cy="6858000"/>
          </a:xfrm>
        </p:grpSpPr>
        <p:pic>
          <p:nvPicPr>
            <p:cNvPr id="75" name="Picture 74">
              <a:extLst>
                <a:ext uri="{FF2B5EF4-FFF2-40B4-BE49-F238E27FC236}">
                  <a16:creationId xmlns:a16="http://schemas.microsoft.com/office/drawing/2014/main" id="{DB1FC665-8F4B-4E52-A0CC-CF57B014B2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2872" y="18090776"/>
              <a:ext cx="4719320" cy="6858000"/>
            </a:xfrm>
            <a:prstGeom prst="rect">
              <a:avLst/>
            </a:prstGeom>
          </p:spPr>
        </p:pic>
        <p:pic>
          <p:nvPicPr>
            <p:cNvPr id="23" name="Diamond">
              <a:extLst>
                <a:ext uri="{FF2B5EF4-FFF2-40B4-BE49-F238E27FC236}">
                  <a16:creationId xmlns:a16="http://schemas.microsoft.com/office/drawing/2014/main" id="{B25DD405-7338-463F-BD61-70393A1EA9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22413" y="18334656"/>
              <a:ext cx="4200238" cy="6614120"/>
            </a:xfrm>
            <a:prstGeom prst="rect">
              <a:avLst/>
            </a:prstGeom>
          </p:spPr>
        </p:pic>
      </p:grpSp>
      <p:grpSp>
        <p:nvGrpSpPr>
          <p:cNvPr id="92" name="Group 91">
            <a:extLst>
              <a:ext uri="{FF2B5EF4-FFF2-40B4-BE49-F238E27FC236}">
                <a16:creationId xmlns:a16="http://schemas.microsoft.com/office/drawing/2014/main" id="{1696628F-9E85-47B5-B4B4-455AC73A827F}"/>
              </a:ext>
            </a:extLst>
          </p:cNvPr>
          <p:cNvGrpSpPr/>
          <p:nvPr/>
        </p:nvGrpSpPr>
        <p:grpSpPr>
          <a:xfrm>
            <a:off x="3736340" y="0"/>
            <a:ext cx="4719320" cy="6858000"/>
            <a:chOff x="11192417" y="18090776"/>
            <a:chExt cx="4719320" cy="6858000"/>
          </a:xfrm>
        </p:grpSpPr>
        <p:pic>
          <p:nvPicPr>
            <p:cNvPr id="74" name="Picture 73">
              <a:extLst>
                <a:ext uri="{FF2B5EF4-FFF2-40B4-BE49-F238E27FC236}">
                  <a16:creationId xmlns:a16="http://schemas.microsoft.com/office/drawing/2014/main" id="{33E040B6-6832-4E4F-B6CF-88BD19DD9F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2417" y="18090776"/>
              <a:ext cx="4719320" cy="6858000"/>
            </a:xfrm>
            <a:prstGeom prst="rect">
              <a:avLst/>
            </a:prstGeom>
          </p:spPr>
        </p:pic>
        <p:pic>
          <p:nvPicPr>
            <p:cNvPr id="29" name="Platinum">
              <a:extLst>
                <a:ext uri="{FF2B5EF4-FFF2-40B4-BE49-F238E27FC236}">
                  <a16:creationId xmlns:a16="http://schemas.microsoft.com/office/drawing/2014/main" id="{8EBDF704-1996-4426-BDB3-04FDBB05A3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10433" y="18334656"/>
              <a:ext cx="4083289" cy="6614120"/>
            </a:xfrm>
            <a:prstGeom prst="rect">
              <a:avLst/>
            </a:prstGeom>
          </p:spPr>
        </p:pic>
      </p:grpSp>
      <p:grpSp>
        <p:nvGrpSpPr>
          <p:cNvPr id="91" name="Group 90">
            <a:extLst>
              <a:ext uri="{FF2B5EF4-FFF2-40B4-BE49-F238E27FC236}">
                <a16:creationId xmlns:a16="http://schemas.microsoft.com/office/drawing/2014/main" id="{BA9ECD1F-77A1-44F3-815C-96B0650E98C0}"/>
              </a:ext>
            </a:extLst>
          </p:cNvPr>
          <p:cNvGrpSpPr/>
          <p:nvPr/>
        </p:nvGrpSpPr>
        <p:grpSpPr>
          <a:xfrm>
            <a:off x="3736340" y="0"/>
            <a:ext cx="4719320" cy="6858000"/>
            <a:chOff x="6034877" y="18090776"/>
            <a:chExt cx="4719320" cy="6858000"/>
          </a:xfrm>
        </p:grpSpPr>
        <p:pic>
          <p:nvPicPr>
            <p:cNvPr id="73" name="Picture 72">
              <a:extLst>
                <a:ext uri="{FF2B5EF4-FFF2-40B4-BE49-F238E27FC236}">
                  <a16:creationId xmlns:a16="http://schemas.microsoft.com/office/drawing/2014/main" id="{BD41BB96-A8F2-428F-B85E-6967497C70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4877" y="18090776"/>
              <a:ext cx="4719320" cy="6858000"/>
            </a:xfrm>
            <a:prstGeom prst="rect">
              <a:avLst/>
            </a:prstGeom>
          </p:spPr>
        </p:pic>
        <p:pic>
          <p:nvPicPr>
            <p:cNvPr id="30" name="Gold">
              <a:extLst>
                <a:ext uri="{FF2B5EF4-FFF2-40B4-BE49-F238E27FC236}">
                  <a16:creationId xmlns:a16="http://schemas.microsoft.com/office/drawing/2014/main" id="{07849BFE-2C89-49B2-A9E2-D3D1C0DC5C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8334" y="18334656"/>
              <a:ext cx="4372406" cy="6614120"/>
            </a:xfrm>
            <a:prstGeom prst="rect">
              <a:avLst/>
            </a:prstGeom>
          </p:spPr>
        </p:pic>
      </p:grpSp>
      <p:grpSp>
        <p:nvGrpSpPr>
          <p:cNvPr id="90" name="Group 89">
            <a:extLst>
              <a:ext uri="{FF2B5EF4-FFF2-40B4-BE49-F238E27FC236}">
                <a16:creationId xmlns:a16="http://schemas.microsoft.com/office/drawing/2014/main" id="{FE569E21-23A5-4846-9AF8-5D1C5E2A80FD}"/>
              </a:ext>
            </a:extLst>
          </p:cNvPr>
          <p:cNvGrpSpPr/>
          <p:nvPr/>
        </p:nvGrpSpPr>
        <p:grpSpPr>
          <a:xfrm>
            <a:off x="3736340" y="0"/>
            <a:ext cx="4719320" cy="6858000"/>
            <a:chOff x="1098606" y="18090776"/>
            <a:chExt cx="4719320" cy="6858000"/>
          </a:xfrm>
        </p:grpSpPr>
        <p:pic>
          <p:nvPicPr>
            <p:cNvPr id="72" name="Picture 71">
              <a:extLst>
                <a:ext uri="{FF2B5EF4-FFF2-40B4-BE49-F238E27FC236}">
                  <a16:creationId xmlns:a16="http://schemas.microsoft.com/office/drawing/2014/main" id="{811DC3EF-0222-4143-80D4-83C730ED81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606" y="18090776"/>
              <a:ext cx="4719320" cy="6858000"/>
            </a:xfrm>
            <a:prstGeom prst="rect">
              <a:avLst/>
            </a:prstGeom>
          </p:spPr>
        </p:pic>
        <p:pic>
          <p:nvPicPr>
            <p:cNvPr id="31" name="Silver">
              <a:extLst>
                <a:ext uri="{FF2B5EF4-FFF2-40B4-BE49-F238E27FC236}">
                  <a16:creationId xmlns:a16="http://schemas.microsoft.com/office/drawing/2014/main" id="{B30CD3AE-D220-4319-8608-9D629ECABE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7544" y="18334656"/>
              <a:ext cx="4341445" cy="6614120"/>
            </a:xfrm>
            <a:prstGeom prst="rect">
              <a:avLst/>
            </a:prstGeom>
          </p:spPr>
        </p:pic>
      </p:grpSp>
      <p:grpSp>
        <p:nvGrpSpPr>
          <p:cNvPr id="89" name="Group 88">
            <a:extLst>
              <a:ext uri="{FF2B5EF4-FFF2-40B4-BE49-F238E27FC236}">
                <a16:creationId xmlns:a16="http://schemas.microsoft.com/office/drawing/2014/main" id="{680CB717-8D2F-4066-B4BC-6E8C763A4E0A}"/>
              </a:ext>
            </a:extLst>
          </p:cNvPr>
          <p:cNvGrpSpPr/>
          <p:nvPr/>
        </p:nvGrpSpPr>
        <p:grpSpPr>
          <a:xfrm>
            <a:off x="3736340" y="0"/>
            <a:ext cx="4719320" cy="6858000"/>
            <a:chOff x="-4216504" y="18090776"/>
            <a:chExt cx="4719320" cy="6858000"/>
          </a:xfrm>
        </p:grpSpPr>
        <p:pic>
          <p:nvPicPr>
            <p:cNvPr id="71" name="Picture 70">
              <a:extLst>
                <a:ext uri="{FF2B5EF4-FFF2-40B4-BE49-F238E27FC236}">
                  <a16:creationId xmlns:a16="http://schemas.microsoft.com/office/drawing/2014/main" id="{32F00AD8-E732-49CF-88BE-1CA8CAB43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6504" y="18090776"/>
              <a:ext cx="4719320" cy="6858000"/>
            </a:xfrm>
            <a:prstGeom prst="rect">
              <a:avLst/>
            </a:prstGeom>
          </p:spPr>
        </p:pic>
        <p:pic>
          <p:nvPicPr>
            <p:cNvPr id="32" name="Bronze">
              <a:extLst>
                <a:ext uri="{FF2B5EF4-FFF2-40B4-BE49-F238E27FC236}">
                  <a16:creationId xmlns:a16="http://schemas.microsoft.com/office/drawing/2014/main" id="{8DBB4D44-24AC-428A-B1BC-9E8362A251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1998" y="18334656"/>
              <a:ext cx="4630309" cy="6614120"/>
            </a:xfrm>
            <a:prstGeom prst="rect">
              <a:avLst/>
            </a:prstGeom>
          </p:spPr>
        </p:pic>
      </p:grpSp>
      <p:grpSp>
        <p:nvGrpSpPr>
          <p:cNvPr id="88" name="Group 87">
            <a:extLst>
              <a:ext uri="{FF2B5EF4-FFF2-40B4-BE49-F238E27FC236}">
                <a16:creationId xmlns:a16="http://schemas.microsoft.com/office/drawing/2014/main" id="{FF75FDDB-2D99-4BE2-B96D-9655E852E23A}"/>
              </a:ext>
            </a:extLst>
          </p:cNvPr>
          <p:cNvGrpSpPr/>
          <p:nvPr/>
        </p:nvGrpSpPr>
        <p:grpSpPr>
          <a:xfrm>
            <a:off x="3736340" y="0"/>
            <a:ext cx="4719320" cy="6858000"/>
            <a:chOff x="-9313712" y="18090776"/>
            <a:chExt cx="4719320" cy="6858000"/>
          </a:xfrm>
        </p:grpSpPr>
        <p:pic>
          <p:nvPicPr>
            <p:cNvPr id="70" name="Picture 69">
              <a:extLst>
                <a:ext uri="{FF2B5EF4-FFF2-40B4-BE49-F238E27FC236}">
                  <a16:creationId xmlns:a16="http://schemas.microsoft.com/office/drawing/2014/main" id="{2D3CD8D8-58A0-43F0-969E-8B8BADA611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3712" y="18090776"/>
              <a:ext cx="4719320" cy="6858000"/>
            </a:xfrm>
            <a:prstGeom prst="rect">
              <a:avLst/>
            </a:prstGeom>
          </p:spPr>
        </p:pic>
        <p:pic>
          <p:nvPicPr>
            <p:cNvPr id="33" name="Titanium">
              <a:extLst>
                <a:ext uri="{FF2B5EF4-FFF2-40B4-BE49-F238E27FC236}">
                  <a16:creationId xmlns:a16="http://schemas.microsoft.com/office/drawing/2014/main" id="{A5C64208-85B4-4352-84C2-F2B05C2B19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73626" y="18334656"/>
              <a:ext cx="4439149" cy="6614120"/>
            </a:xfrm>
            <a:prstGeom prst="rect">
              <a:avLst/>
            </a:prstGeom>
          </p:spPr>
        </p:pic>
      </p:grpSp>
      <p:grpSp>
        <p:nvGrpSpPr>
          <p:cNvPr id="87" name="Group 86">
            <a:extLst>
              <a:ext uri="{FF2B5EF4-FFF2-40B4-BE49-F238E27FC236}">
                <a16:creationId xmlns:a16="http://schemas.microsoft.com/office/drawing/2014/main" id="{2DE4669E-47C0-4D03-B41A-C1D61BDED4BA}"/>
              </a:ext>
            </a:extLst>
          </p:cNvPr>
          <p:cNvGrpSpPr/>
          <p:nvPr/>
        </p:nvGrpSpPr>
        <p:grpSpPr>
          <a:xfrm>
            <a:off x="3736340" y="0"/>
            <a:ext cx="4719320" cy="6858000"/>
            <a:chOff x="16462872" y="9881864"/>
            <a:chExt cx="4719320" cy="6858000"/>
          </a:xfrm>
        </p:grpSpPr>
        <p:pic>
          <p:nvPicPr>
            <p:cNvPr id="69" name="Picture 68">
              <a:extLst>
                <a:ext uri="{FF2B5EF4-FFF2-40B4-BE49-F238E27FC236}">
                  <a16:creationId xmlns:a16="http://schemas.microsoft.com/office/drawing/2014/main" id="{6E9FD07B-DB7F-4D5E-9B3B-1F6141FBE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2872" y="9881864"/>
              <a:ext cx="4719320" cy="6858000"/>
            </a:xfrm>
            <a:prstGeom prst="rect">
              <a:avLst/>
            </a:prstGeom>
          </p:spPr>
        </p:pic>
        <p:pic>
          <p:nvPicPr>
            <p:cNvPr id="34" name="Carbon Fibre">
              <a:extLst>
                <a:ext uri="{FF2B5EF4-FFF2-40B4-BE49-F238E27FC236}">
                  <a16:creationId xmlns:a16="http://schemas.microsoft.com/office/drawing/2014/main" id="{0C345CB7-4805-49A1-BEE9-1D759BFDA12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360" y="10125744"/>
              <a:ext cx="3908344" cy="6614120"/>
            </a:xfrm>
            <a:prstGeom prst="rect">
              <a:avLst/>
            </a:prstGeom>
          </p:spPr>
        </p:pic>
      </p:grpSp>
      <p:grpSp>
        <p:nvGrpSpPr>
          <p:cNvPr id="86" name="Group 85">
            <a:extLst>
              <a:ext uri="{FF2B5EF4-FFF2-40B4-BE49-F238E27FC236}">
                <a16:creationId xmlns:a16="http://schemas.microsoft.com/office/drawing/2014/main" id="{03CFE2FC-0A53-4F69-BF6E-E366FFB5E6D4}"/>
              </a:ext>
            </a:extLst>
          </p:cNvPr>
          <p:cNvGrpSpPr/>
          <p:nvPr/>
        </p:nvGrpSpPr>
        <p:grpSpPr>
          <a:xfrm>
            <a:off x="3736340" y="0"/>
            <a:ext cx="4719320" cy="6858000"/>
            <a:chOff x="11485371" y="9881864"/>
            <a:chExt cx="4719320" cy="6858000"/>
          </a:xfrm>
        </p:grpSpPr>
        <p:pic>
          <p:nvPicPr>
            <p:cNvPr id="68" name="Picture 67">
              <a:extLst>
                <a:ext uri="{FF2B5EF4-FFF2-40B4-BE49-F238E27FC236}">
                  <a16:creationId xmlns:a16="http://schemas.microsoft.com/office/drawing/2014/main" id="{AAF31549-5B16-4B60-BCEC-995470C80B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5371" y="9881864"/>
              <a:ext cx="4719320" cy="6858000"/>
            </a:xfrm>
            <a:prstGeom prst="rect">
              <a:avLst/>
            </a:prstGeom>
          </p:spPr>
        </p:pic>
        <p:pic>
          <p:nvPicPr>
            <p:cNvPr id="35" name="Kevlar">
              <a:extLst>
                <a:ext uri="{FF2B5EF4-FFF2-40B4-BE49-F238E27FC236}">
                  <a16:creationId xmlns:a16="http://schemas.microsoft.com/office/drawing/2014/main" id="{B2E5D4BC-D52D-41D5-9A69-9988D72E8B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19953" y="10125744"/>
              <a:ext cx="4650157" cy="6614120"/>
            </a:xfrm>
            <a:prstGeom prst="rect">
              <a:avLst/>
            </a:prstGeom>
          </p:spPr>
        </p:pic>
      </p:grpSp>
      <p:grpSp>
        <p:nvGrpSpPr>
          <p:cNvPr id="85" name="Group 84">
            <a:extLst>
              <a:ext uri="{FF2B5EF4-FFF2-40B4-BE49-F238E27FC236}">
                <a16:creationId xmlns:a16="http://schemas.microsoft.com/office/drawing/2014/main" id="{48389FEF-88A3-43BF-862B-EE36622A85AE}"/>
              </a:ext>
            </a:extLst>
          </p:cNvPr>
          <p:cNvGrpSpPr/>
          <p:nvPr/>
        </p:nvGrpSpPr>
        <p:grpSpPr>
          <a:xfrm>
            <a:off x="3736340" y="0"/>
            <a:ext cx="4719320" cy="6858000"/>
            <a:chOff x="6127209" y="9881864"/>
            <a:chExt cx="4719320" cy="6858000"/>
          </a:xfrm>
        </p:grpSpPr>
        <p:pic>
          <p:nvPicPr>
            <p:cNvPr id="67" name="Picture 66">
              <a:extLst>
                <a:ext uri="{FF2B5EF4-FFF2-40B4-BE49-F238E27FC236}">
                  <a16:creationId xmlns:a16="http://schemas.microsoft.com/office/drawing/2014/main" id="{A522CC47-510C-40D0-92BF-DFD38D117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7209" y="9881864"/>
              <a:ext cx="4719320" cy="6858000"/>
            </a:xfrm>
            <a:prstGeom prst="rect">
              <a:avLst/>
            </a:prstGeom>
          </p:spPr>
        </p:pic>
        <p:pic>
          <p:nvPicPr>
            <p:cNvPr id="37" name="Aluminium">
              <a:extLst>
                <a:ext uri="{FF2B5EF4-FFF2-40B4-BE49-F238E27FC236}">
                  <a16:creationId xmlns:a16="http://schemas.microsoft.com/office/drawing/2014/main" id="{FEF2305B-95B9-4057-90BF-52B4B9B36D8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24807" y="10125744"/>
              <a:ext cx="4324125" cy="6614120"/>
            </a:xfrm>
            <a:prstGeom prst="rect">
              <a:avLst/>
            </a:prstGeom>
          </p:spPr>
        </p:pic>
      </p:grpSp>
      <p:grpSp>
        <p:nvGrpSpPr>
          <p:cNvPr id="84" name="Group 83">
            <a:extLst>
              <a:ext uri="{FF2B5EF4-FFF2-40B4-BE49-F238E27FC236}">
                <a16:creationId xmlns:a16="http://schemas.microsoft.com/office/drawing/2014/main" id="{319F5350-FB69-49BE-A64C-627462602A8A}"/>
              </a:ext>
            </a:extLst>
          </p:cNvPr>
          <p:cNvGrpSpPr/>
          <p:nvPr/>
        </p:nvGrpSpPr>
        <p:grpSpPr>
          <a:xfrm>
            <a:off x="3736340" y="0"/>
            <a:ext cx="4719320" cy="6858000"/>
            <a:chOff x="888024" y="9881864"/>
            <a:chExt cx="4719320" cy="6858000"/>
          </a:xfrm>
        </p:grpSpPr>
        <p:pic>
          <p:nvPicPr>
            <p:cNvPr id="66" name="Picture 65">
              <a:extLst>
                <a:ext uri="{FF2B5EF4-FFF2-40B4-BE49-F238E27FC236}">
                  <a16:creationId xmlns:a16="http://schemas.microsoft.com/office/drawing/2014/main" id="{8DC28948-3E66-4F81-9546-640C4E9354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024" y="9881864"/>
              <a:ext cx="4719320" cy="6858000"/>
            </a:xfrm>
            <a:prstGeom prst="rect">
              <a:avLst/>
            </a:prstGeom>
          </p:spPr>
        </p:pic>
        <p:pic>
          <p:nvPicPr>
            <p:cNvPr id="48" name="Tungsten">
              <a:extLst>
                <a:ext uri="{FF2B5EF4-FFF2-40B4-BE49-F238E27FC236}">
                  <a16:creationId xmlns:a16="http://schemas.microsoft.com/office/drawing/2014/main" id="{6463E8B6-D800-4CE6-8E45-D23711EE029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03744" y="9881864"/>
              <a:ext cx="4287881" cy="6858000"/>
            </a:xfrm>
            <a:prstGeom prst="rect">
              <a:avLst/>
            </a:prstGeom>
          </p:spPr>
        </p:pic>
      </p:grpSp>
      <p:grpSp>
        <p:nvGrpSpPr>
          <p:cNvPr id="83" name="Group 82">
            <a:extLst>
              <a:ext uri="{FF2B5EF4-FFF2-40B4-BE49-F238E27FC236}">
                <a16:creationId xmlns:a16="http://schemas.microsoft.com/office/drawing/2014/main" id="{52BE045B-3B2A-4E77-B3E7-AE03489CC84F}"/>
              </a:ext>
            </a:extLst>
          </p:cNvPr>
          <p:cNvGrpSpPr/>
          <p:nvPr/>
        </p:nvGrpSpPr>
        <p:grpSpPr>
          <a:xfrm>
            <a:off x="3736340" y="0"/>
            <a:ext cx="4719320" cy="6858000"/>
            <a:chOff x="-4014806" y="9881864"/>
            <a:chExt cx="4719320" cy="6858000"/>
          </a:xfrm>
        </p:grpSpPr>
        <p:pic>
          <p:nvPicPr>
            <p:cNvPr id="65" name="Picture 64">
              <a:extLst>
                <a:ext uri="{FF2B5EF4-FFF2-40B4-BE49-F238E27FC236}">
                  <a16:creationId xmlns:a16="http://schemas.microsoft.com/office/drawing/2014/main" id="{2B5667B5-89EC-413C-A46E-4E31029CC7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4806" y="9881864"/>
              <a:ext cx="4719320" cy="6858000"/>
            </a:xfrm>
            <a:prstGeom prst="rect">
              <a:avLst/>
            </a:prstGeom>
          </p:spPr>
        </p:pic>
        <p:pic>
          <p:nvPicPr>
            <p:cNvPr id="38" name="Glass">
              <a:extLst>
                <a:ext uri="{FF2B5EF4-FFF2-40B4-BE49-F238E27FC236}">
                  <a16:creationId xmlns:a16="http://schemas.microsoft.com/office/drawing/2014/main" id="{E7123E51-51D1-44F2-B70D-10CC644F631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83757" y="10125744"/>
              <a:ext cx="4057223" cy="6614120"/>
            </a:xfrm>
            <a:prstGeom prst="rect">
              <a:avLst/>
            </a:prstGeom>
          </p:spPr>
        </p:pic>
      </p:grpSp>
      <p:grpSp>
        <p:nvGrpSpPr>
          <p:cNvPr id="82" name="Group 81">
            <a:extLst>
              <a:ext uri="{FF2B5EF4-FFF2-40B4-BE49-F238E27FC236}">
                <a16:creationId xmlns:a16="http://schemas.microsoft.com/office/drawing/2014/main" id="{12230776-DABB-4B7B-AF48-20DF26191C8D}"/>
              </a:ext>
            </a:extLst>
          </p:cNvPr>
          <p:cNvGrpSpPr/>
          <p:nvPr/>
        </p:nvGrpSpPr>
        <p:grpSpPr>
          <a:xfrm>
            <a:off x="3736340" y="0"/>
            <a:ext cx="4719320" cy="6858000"/>
            <a:chOff x="-9313712" y="9881864"/>
            <a:chExt cx="4719320" cy="6858000"/>
          </a:xfrm>
        </p:grpSpPr>
        <p:pic>
          <p:nvPicPr>
            <p:cNvPr id="64" name="Picture 63">
              <a:extLst>
                <a:ext uri="{FF2B5EF4-FFF2-40B4-BE49-F238E27FC236}">
                  <a16:creationId xmlns:a16="http://schemas.microsoft.com/office/drawing/2014/main" id="{8322C12E-FE47-4C0C-8568-42F56B3072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3712" y="9881864"/>
              <a:ext cx="4719320" cy="6858000"/>
            </a:xfrm>
            <a:prstGeom prst="rect">
              <a:avLst/>
            </a:prstGeom>
          </p:spPr>
        </p:pic>
        <p:pic>
          <p:nvPicPr>
            <p:cNvPr id="39" name="Chrome">
              <a:extLst>
                <a:ext uri="{FF2B5EF4-FFF2-40B4-BE49-F238E27FC236}">
                  <a16:creationId xmlns:a16="http://schemas.microsoft.com/office/drawing/2014/main" id="{91AF3451-D92A-4AC8-A4E9-D7FEEE2E285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95078" y="10125744"/>
              <a:ext cx="4082052" cy="6614120"/>
            </a:xfrm>
            <a:prstGeom prst="rect">
              <a:avLst/>
            </a:prstGeom>
          </p:spPr>
        </p:pic>
      </p:grpSp>
      <p:grpSp>
        <p:nvGrpSpPr>
          <p:cNvPr id="81" name="Group 80">
            <a:extLst>
              <a:ext uri="{FF2B5EF4-FFF2-40B4-BE49-F238E27FC236}">
                <a16:creationId xmlns:a16="http://schemas.microsoft.com/office/drawing/2014/main" id="{EA754186-C3F4-4A58-9522-28215D80D555}"/>
              </a:ext>
            </a:extLst>
          </p:cNvPr>
          <p:cNvGrpSpPr/>
          <p:nvPr/>
        </p:nvGrpSpPr>
        <p:grpSpPr>
          <a:xfrm>
            <a:off x="3736340" y="0"/>
            <a:ext cx="4719320" cy="6858000"/>
            <a:chOff x="16462872" y="-9477672"/>
            <a:chExt cx="4719320" cy="6858000"/>
          </a:xfrm>
        </p:grpSpPr>
        <p:pic>
          <p:nvPicPr>
            <p:cNvPr id="63" name="Picture 62">
              <a:extLst>
                <a:ext uri="{FF2B5EF4-FFF2-40B4-BE49-F238E27FC236}">
                  <a16:creationId xmlns:a16="http://schemas.microsoft.com/office/drawing/2014/main" id="{86EEF32F-4157-416E-A950-839D3606D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2872" y="-9477672"/>
              <a:ext cx="4719320" cy="6858000"/>
            </a:xfrm>
            <a:prstGeom prst="rect">
              <a:avLst/>
            </a:prstGeom>
          </p:spPr>
        </p:pic>
        <p:pic>
          <p:nvPicPr>
            <p:cNvPr id="41" name="Steel">
              <a:extLst>
                <a:ext uri="{FF2B5EF4-FFF2-40B4-BE49-F238E27FC236}">
                  <a16:creationId xmlns:a16="http://schemas.microsoft.com/office/drawing/2014/main" id="{79663B95-47D1-4A79-88E9-887F960BF2D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6723698" y="-9233792"/>
              <a:ext cx="4197669" cy="6614120"/>
            </a:xfrm>
            <a:prstGeom prst="rect">
              <a:avLst/>
            </a:prstGeom>
          </p:spPr>
        </p:pic>
      </p:grpSp>
      <p:grpSp>
        <p:nvGrpSpPr>
          <p:cNvPr id="80" name="Group 79">
            <a:extLst>
              <a:ext uri="{FF2B5EF4-FFF2-40B4-BE49-F238E27FC236}">
                <a16:creationId xmlns:a16="http://schemas.microsoft.com/office/drawing/2014/main" id="{88ABA8E5-DF7A-497B-9EF6-75B7C7BC6C70}"/>
              </a:ext>
            </a:extLst>
          </p:cNvPr>
          <p:cNvGrpSpPr/>
          <p:nvPr/>
        </p:nvGrpSpPr>
        <p:grpSpPr>
          <a:xfrm>
            <a:off x="3736340" y="0"/>
            <a:ext cx="4719320" cy="6858000"/>
            <a:chOff x="11026124" y="-9477672"/>
            <a:chExt cx="4719320" cy="6858000"/>
          </a:xfrm>
        </p:grpSpPr>
        <p:pic>
          <p:nvPicPr>
            <p:cNvPr id="62" name="Picture 61">
              <a:extLst>
                <a:ext uri="{FF2B5EF4-FFF2-40B4-BE49-F238E27FC236}">
                  <a16:creationId xmlns:a16="http://schemas.microsoft.com/office/drawing/2014/main" id="{1DEE0058-6E8E-4EB7-A96A-D17FE3820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6124" y="-9477672"/>
              <a:ext cx="4719320" cy="6858000"/>
            </a:xfrm>
            <a:prstGeom prst="rect">
              <a:avLst/>
            </a:prstGeom>
          </p:spPr>
        </p:pic>
        <p:pic>
          <p:nvPicPr>
            <p:cNvPr id="42" name="Copper">
              <a:extLst>
                <a:ext uri="{FF2B5EF4-FFF2-40B4-BE49-F238E27FC236}">
                  <a16:creationId xmlns:a16="http://schemas.microsoft.com/office/drawing/2014/main" id="{E0BD4F59-2287-41C6-86BA-1974956A0F1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374077" y="-9233792"/>
              <a:ext cx="4023414" cy="6614120"/>
            </a:xfrm>
            <a:prstGeom prst="rect">
              <a:avLst/>
            </a:prstGeom>
          </p:spPr>
        </p:pic>
      </p:grpSp>
      <p:grpSp>
        <p:nvGrpSpPr>
          <p:cNvPr id="79" name="Group 78">
            <a:extLst>
              <a:ext uri="{FF2B5EF4-FFF2-40B4-BE49-F238E27FC236}">
                <a16:creationId xmlns:a16="http://schemas.microsoft.com/office/drawing/2014/main" id="{C84CAB13-6010-4BB5-8CC0-B9C1706563AB}"/>
              </a:ext>
            </a:extLst>
          </p:cNvPr>
          <p:cNvGrpSpPr/>
          <p:nvPr/>
        </p:nvGrpSpPr>
        <p:grpSpPr>
          <a:xfrm>
            <a:off x="3736340" y="0"/>
            <a:ext cx="4719320" cy="6858000"/>
            <a:chOff x="6149188" y="-9477672"/>
            <a:chExt cx="4719320" cy="6858000"/>
          </a:xfrm>
        </p:grpSpPr>
        <p:pic>
          <p:nvPicPr>
            <p:cNvPr id="61" name="Picture 60">
              <a:extLst>
                <a:ext uri="{FF2B5EF4-FFF2-40B4-BE49-F238E27FC236}">
                  <a16:creationId xmlns:a16="http://schemas.microsoft.com/office/drawing/2014/main" id="{93B6B8E2-1193-43A6-A8F9-1075E57371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9188" y="-9477672"/>
              <a:ext cx="4719320" cy="6858000"/>
            </a:xfrm>
            <a:prstGeom prst="rect">
              <a:avLst/>
            </a:prstGeom>
          </p:spPr>
        </p:pic>
        <p:pic>
          <p:nvPicPr>
            <p:cNvPr id="43" name="Brass">
              <a:extLst>
                <a:ext uri="{FF2B5EF4-FFF2-40B4-BE49-F238E27FC236}">
                  <a16:creationId xmlns:a16="http://schemas.microsoft.com/office/drawing/2014/main" id="{3B71A07C-1393-48D5-AD25-FBFBDE295B8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59571" y="-9233792"/>
              <a:ext cx="4298555" cy="6614120"/>
            </a:xfrm>
            <a:prstGeom prst="rect">
              <a:avLst/>
            </a:prstGeom>
          </p:spPr>
        </p:pic>
      </p:grpSp>
      <p:grpSp>
        <p:nvGrpSpPr>
          <p:cNvPr id="78" name="Group 77">
            <a:extLst>
              <a:ext uri="{FF2B5EF4-FFF2-40B4-BE49-F238E27FC236}">
                <a16:creationId xmlns:a16="http://schemas.microsoft.com/office/drawing/2014/main" id="{C2D835B6-61F7-4996-8D30-A87CD5CAC77F}"/>
              </a:ext>
            </a:extLst>
          </p:cNvPr>
          <p:cNvGrpSpPr/>
          <p:nvPr/>
        </p:nvGrpSpPr>
        <p:grpSpPr>
          <a:xfrm>
            <a:off x="3736340" y="0"/>
            <a:ext cx="4719320" cy="6858000"/>
            <a:chOff x="1051472" y="-9477672"/>
            <a:chExt cx="4719320" cy="6858000"/>
          </a:xfrm>
        </p:grpSpPr>
        <p:pic>
          <p:nvPicPr>
            <p:cNvPr id="60" name="Picture 59">
              <a:extLst>
                <a:ext uri="{FF2B5EF4-FFF2-40B4-BE49-F238E27FC236}">
                  <a16:creationId xmlns:a16="http://schemas.microsoft.com/office/drawing/2014/main" id="{FCE1E7D1-0559-4BCA-BD7A-7471A8631E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72" y="-9477672"/>
              <a:ext cx="4719320" cy="6858000"/>
            </a:xfrm>
            <a:prstGeom prst="rect">
              <a:avLst/>
            </a:prstGeom>
          </p:spPr>
        </p:pic>
        <p:pic>
          <p:nvPicPr>
            <p:cNvPr id="44" name="Tin">
              <a:extLst>
                <a:ext uri="{FF2B5EF4-FFF2-40B4-BE49-F238E27FC236}">
                  <a16:creationId xmlns:a16="http://schemas.microsoft.com/office/drawing/2014/main" id="{AAB4450E-D64B-4EA8-BEAE-64E2EEED35A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93902" y="-9233792"/>
              <a:ext cx="4234460" cy="6614120"/>
            </a:xfrm>
            <a:prstGeom prst="rect">
              <a:avLst/>
            </a:prstGeom>
          </p:spPr>
        </p:pic>
      </p:grpSp>
      <p:grpSp>
        <p:nvGrpSpPr>
          <p:cNvPr id="77" name="Group 76">
            <a:extLst>
              <a:ext uri="{FF2B5EF4-FFF2-40B4-BE49-F238E27FC236}">
                <a16:creationId xmlns:a16="http://schemas.microsoft.com/office/drawing/2014/main" id="{76CF4C28-4662-43C4-B084-304DAD248C94}"/>
              </a:ext>
            </a:extLst>
          </p:cNvPr>
          <p:cNvGrpSpPr/>
          <p:nvPr/>
        </p:nvGrpSpPr>
        <p:grpSpPr>
          <a:xfrm>
            <a:off x="3736340" y="0"/>
            <a:ext cx="4719320" cy="6858000"/>
            <a:chOff x="-4129136" y="-9477672"/>
            <a:chExt cx="4719320" cy="6858000"/>
          </a:xfrm>
        </p:grpSpPr>
        <p:pic>
          <p:nvPicPr>
            <p:cNvPr id="59" name="Picture 58">
              <a:extLst>
                <a:ext uri="{FF2B5EF4-FFF2-40B4-BE49-F238E27FC236}">
                  <a16:creationId xmlns:a16="http://schemas.microsoft.com/office/drawing/2014/main" id="{49D544C4-A2F5-4644-AC81-F117C7747A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9136" y="-9477672"/>
              <a:ext cx="4719320" cy="6858000"/>
            </a:xfrm>
            <a:prstGeom prst="rect">
              <a:avLst/>
            </a:prstGeom>
          </p:spPr>
        </p:pic>
        <p:pic>
          <p:nvPicPr>
            <p:cNvPr id="45" name="Iron">
              <a:extLst>
                <a:ext uri="{FF2B5EF4-FFF2-40B4-BE49-F238E27FC236}">
                  <a16:creationId xmlns:a16="http://schemas.microsoft.com/office/drawing/2014/main" id="{46DF0EA4-1B8B-4903-9F01-34C8A3E4E4E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900050" y="-9233792"/>
              <a:ext cx="4261148" cy="6614120"/>
            </a:xfrm>
            <a:prstGeom prst="rect">
              <a:avLst/>
            </a:prstGeom>
          </p:spPr>
        </p:pic>
      </p:grpSp>
      <p:grpSp>
        <p:nvGrpSpPr>
          <p:cNvPr id="76" name="Group 75">
            <a:extLst>
              <a:ext uri="{FF2B5EF4-FFF2-40B4-BE49-F238E27FC236}">
                <a16:creationId xmlns:a16="http://schemas.microsoft.com/office/drawing/2014/main" id="{A1665855-2F82-430C-9DC6-A31CD2FB6E52}"/>
              </a:ext>
            </a:extLst>
          </p:cNvPr>
          <p:cNvGrpSpPr/>
          <p:nvPr/>
        </p:nvGrpSpPr>
        <p:grpSpPr>
          <a:xfrm>
            <a:off x="3736340" y="0"/>
            <a:ext cx="4719320" cy="6858000"/>
            <a:chOff x="-9313712" y="-9477672"/>
            <a:chExt cx="4719320" cy="6858000"/>
          </a:xfrm>
        </p:grpSpPr>
        <p:pic>
          <p:nvPicPr>
            <p:cNvPr id="58" name="Picture 57">
              <a:extLst>
                <a:ext uri="{FF2B5EF4-FFF2-40B4-BE49-F238E27FC236}">
                  <a16:creationId xmlns:a16="http://schemas.microsoft.com/office/drawing/2014/main" id="{EB3BE01F-5884-49A2-8480-8AEA937E1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3712" y="-9477672"/>
              <a:ext cx="4719320" cy="6858000"/>
            </a:xfrm>
            <a:prstGeom prst="rect">
              <a:avLst/>
            </a:prstGeom>
          </p:spPr>
        </p:pic>
        <p:pic>
          <p:nvPicPr>
            <p:cNvPr id="46" name="Rust">
              <a:extLst>
                <a:ext uri="{FF2B5EF4-FFF2-40B4-BE49-F238E27FC236}">
                  <a16:creationId xmlns:a16="http://schemas.microsoft.com/office/drawing/2014/main" id="{03DAEB07-6FAF-42E0-A15A-A1125A7730A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054541" y="-9233792"/>
              <a:ext cx="4200978" cy="6614120"/>
            </a:xfrm>
            <a:prstGeom prst="rect">
              <a:avLst/>
            </a:prstGeom>
          </p:spPr>
        </p:pic>
      </p:grpSp>
      <p:cxnSp>
        <p:nvCxnSpPr>
          <p:cNvPr id="103" name="Straight Connector 102">
            <a:extLst>
              <a:ext uri="{FF2B5EF4-FFF2-40B4-BE49-F238E27FC236}">
                <a16:creationId xmlns:a16="http://schemas.microsoft.com/office/drawing/2014/main" id="{42F3EDB6-0EFA-4517-A2DB-4BDA84193C1C}"/>
              </a:ext>
            </a:extLst>
          </p:cNvPr>
          <p:cNvCxnSpPr/>
          <p:nvPr/>
        </p:nvCxnSpPr>
        <p:spPr>
          <a:xfrm>
            <a:off x="3575720" y="0"/>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04" name="Straight Connector 103">
            <a:extLst>
              <a:ext uri="{FF2B5EF4-FFF2-40B4-BE49-F238E27FC236}">
                <a16:creationId xmlns:a16="http://schemas.microsoft.com/office/drawing/2014/main" id="{603C001F-DD83-42C5-9811-2B81DC510826}"/>
              </a:ext>
            </a:extLst>
          </p:cNvPr>
          <p:cNvCxnSpPr/>
          <p:nvPr/>
        </p:nvCxnSpPr>
        <p:spPr>
          <a:xfrm>
            <a:off x="8742044" y="19189"/>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14" name="Straight Connector 113">
            <a:extLst>
              <a:ext uri="{FF2B5EF4-FFF2-40B4-BE49-F238E27FC236}">
                <a16:creationId xmlns:a16="http://schemas.microsoft.com/office/drawing/2014/main" id="{F8B8C303-CCDD-4F27-BBB6-15A9B8E1A37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D7B2D-1D48-4BE8-AD2E-8C2B061954A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4B2B32F-B105-4D13-8B2C-D6C0BD0175A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96D4231-BD40-4D7D-9E55-3C8B4067907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6ACF850-8F5E-46BE-9F68-78E6D84FE6A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82442-EC4A-48CC-9084-66361B2655F9}"/>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2FB07CB-9EE4-4A6F-B15C-F0FB9969C1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AD600B-CDD5-454A-AB93-17EE465CA621}"/>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CF1CCA-2DA2-4345-9835-0336E6A767C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0950304-9DDA-49E8-BE8B-F2D9FBF3075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712DAA7-D259-4F34-83CB-FB1A19EF28F5}"/>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FB82932-6338-4315-9533-6EF33622B9D3}"/>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D0A590C-A60D-4C21-96F5-158C925DCD5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5AF233-6249-4C9D-8C95-B38347B290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FB59A51-E06C-4DFE-9A86-973B166214D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53C76ED-907B-4992-A0A0-63A85E38EA4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DB41912-6D22-4A56-87CF-CFCF2BC2BCC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3D75D93-C863-4963-BF3A-A4DC60FD3DBD}"/>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2ED7F98-54FA-4E01-809C-EA915A2F901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EA5DAFD-48B4-4053-BB41-17D0F227BDF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790CD-092A-41BA-8B34-4369102C171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00195 1.04583 " pathEditMode="relative" rAng="0" ptsTypes="AA">
                                      <p:cBhvr>
                                        <p:cTn id="6" dur="1500" fill="hold"/>
                                        <p:tgtEl>
                                          <p:spTgt spid="13"/>
                                        </p:tgtEl>
                                        <p:attrNameLst>
                                          <p:attrName>ppt_x</p:attrName>
                                          <p:attrName>ppt_y</p:attrName>
                                        </p:attrNameLst>
                                      </p:cBhvr>
                                      <p:rCtr x="91" y="52292"/>
                                    </p:animMotion>
                                  </p:childTnLst>
                                </p:cTn>
                              </p:par>
                              <p:par>
                                <p:cTn id="7" presetID="42" presetClass="path" presetSubtype="0" accel="50000" decel="50000" fill="hold" nodeType="withEffect">
                                  <p:stCondLst>
                                    <p:cond delay="0"/>
                                  </p:stCondLst>
                                  <p:childTnLst>
                                    <p:animMotion origin="layout" path="M 0 7.40741E-7 L 0 1.0493 " pathEditMode="relative" rAng="0" ptsTypes="AA">
                                      <p:cBhvr>
                                        <p:cTn id="8" dur="1500" fill="hold"/>
                                        <p:tgtEl>
                                          <p:spTgt spid="14"/>
                                        </p:tgtEl>
                                        <p:attrNameLst>
                                          <p:attrName>ppt_x</p:attrName>
                                          <p:attrName>ppt_y</p:attrName>
                                        </p:attrNameLst>
                                      </p:cBhvr>
                                      <p:rCtr x="0" y="52454"/>
                                    </p:animMotion>
                                  </p:childTnLst>
                                </p:cTn>
                              </p:par>
                              <p:par>
                                <p:cTn id="9" presetID="42" presetClass="path" presetSubtype="0" accel="50000" decel="50000" fill="hold" nodeType="withEffect">
                                  <p:stCondLst>
                                    <p:cond delay="0"/>
                                  </p:stCondLst>
                                  <p:childTnLst>
                                    <p:animMotion origin="layout" path="M -4.16667E-7 7.40741E-7 L 0.00195 1.05741 " pathEditMode="relative" rAng="0" ptsTypes="AA">
                                      <p:cBhvr>
                                        <p:cTn id="10" dur="1500" fill="hold"/>
                                        <p:tgtEl>
                                          <p:spTgt spid="15"/>
                                        </p:tgtEl>
                                        <p:attrNameLst>
                                          <p:attrName>ppt_x</p:attrName>
                                          <p:attrName>ppt_y</p:attrName>
                                        </p:attrNameLst>
                                      </p:cBhvr>
                                      <p:rCtr x="91" y="52870"/>
                                    </p:animMotion>
                                  </p:childTnLst>
                                </p:cTn>
                              </p:par>
                              <p:par>
                                <p:cTn id="11" presetID="42" presetClass="path" presetSubtype="0" accel="50000" decel="50000" fill="hold" nodeType="withEffect">
                                  <p:stCondLst>
                                    <p:cond delay="0"/>
                                  </p:stCondLst>
                                  <p:childTnLst>
                                    <p:animMotion origin="layout" path="M 0 7.40741E-7 L 0 1.05555 " pathEditMode="relative" rAng="0" ptsTypes="AA">
                                      <p:cBhvr>
                                        <p:cTn id="12" dur="1500" fill="hold"/>
                                        <p:tgtEl>
                                          <p:spTgt spid="17"/>
                                        </p:tgtEl>
                                        <p:attrNameLst>
                                          <p:attrName>ppt_x</p:attrName>
                                          <p:attrName>ppt_y</p:attrName>
                                        </p:attrNameLst>
                                      </p:cBhvr>
                                      <p:rCtr x="0" y="52778"/>
                                    </p:animMotion>
                                  </p:childTnLst>
                                </p:cTn>
                              </p:par>
                              <p:par>
                                <p:cTn id="13" presetID="42" presetClass="path" presetSubtype="0" accel="50000" decel="50000" fill="hold" nodeType="withEffect">
                                  <p:stCondLst>
                                    <p:cond delay="0"/>
                                  </p:stCondLst>
                                  <p:childTnLst>
                                    <p:animMotion origin="layout" path="M -8.33333E-7 7.40741E-7 L -0.00026 1.06366 " pathEditMode="relative" rAng="0" ptsTypes="AA">
                                      <p:cBhvr>
                                        <p:cTn id="14" dur="1500" fill="hold"/>
                                        <p:tgtEl>
                                          <p:spTgt spid="16"/>
                                        </p:tgtEl>
                                        <p:attrNameLst>
                                          <p:attrName>ppt_x</p:attrName>
                                          <p:attrName>ppt_y</p:attrName>
                                        </p:attrNameLst>
                                      </p:cBhvr>
                                      <p:rCtr x="-13" y="53171"/>
                                    </p:animMotion>
                                  </p:childTnLst>
                                </p:cTn>
                              </p:par>
                              <p:par>
                                <p:cTn id="15" presetID="42" presetClass="path" presetSubtype="0" accel="50000" decel="50000" fill="hold" nodeType="withEffect">
                                  <p:stCondLst>
                                    <p:cond delay="0"/>
                                  </p:stCondLst>
                                  <p:childTnLst>
                                    <p:animMotion origin="layout" path="M 6.25E-7 -0.00995 L 0.00065 1.04745 " pathEditMode="relative" rAng="0" ptsTypes="AA">
                                      <p:cBhvr>
                                        <p:cTn id="16" dur="1500" fill="hold"/>
                                        <p:tgtEl>
                                          <p:spTgt spid="18"/>
                                        </p:tgtEl>
                                        <p:attrNameLst>
                                          <p:attrName>ppt_x</p:attrName>
                                          <p:attrName>ppt_y</p:attrName>
                                        </p:attrNameLst>
                                      </p:cBhvr>
                                      <p:rCtr x="26" y="52870"/>
                                    </p:animMotion>
                                  </p:childTnLst>
                                </p:cTn>
                              </p:par>
                              <p:par>
                                <p:cTn id="17" presetID="42" presetClass="path" presetSubtype="0" accel="50000" decel="50000" fill="hold" nodeType="withEffect">
                                  <p:stCondLst>
                                    <p:cond delay="0"/>
                                  </p:stCondLst>
                                  <p:childTnLst>
                                    <p:animMotion origin="layout" path="M -8.33333E-7 7.40741E-7 L -0.0013 1.05648 " pathEditMode="relative" rAng="0" ptsTypes="AA">
                                      <p:cBhvr>
                                        <p:cTn id="18" dur="1500" fill="hold"/>
                                        <p:tgtEl>
                                          <p:spTgt spid="19"/>
                                        </p:tgtEl>
                                        <p:attrNameLst>
                                          <p:attrName>ppt_x</p:attrName>
                                          <p:attrName>ppt_y</p:attrName>
                                        </p:attrNameLst>
                                      </p:cBhvr>
                                      <p:rCtr x="-65" y="52824"/>
                                    </p:animMotion>
                                  </p:childTnLst>
                                </p:cTn>
                              </p:par>
                              <p:par>
                                <p:cTn id="19" presetID="42" presetClass="path" presetSubtype="0" accel="50000" decel="50000" fill="hold" nodeType="withEffect">
                                  <p:stCondLst>
                                    <p:cond delay="0"/>
                                  </p:stCondLst>
                                  <p:childTnLst>
                                    <p:animMotion origin="layout" path="M -1.25E-6 7.40741E-7 L -1.25E-6 1.05903 " pathEditMode="relative" rAng="0" ptsTypes="AA">
                                      <p:cBhvr>
                                        <p:cTn id="20" dur="1500" fill="hold"/>
                                        <p:tgtEl>
                                          <p:spTgt spid="20"/>
                                        </p:tgtEl>
                                        <p:attrNameLst>
                                          <p:attrName>ppt_x</p:attrName>
                                          <p:attrName>ppt_y</p:attrName>
                                        </p:attrNameLst>
                                      </p:cBhvr>
                                      <p:rCtr x="0" y="52940"/>
                                    </p:animMotion>
                                  </p:childTnLst>
                                </p:cTn>
                              </p:par>
                              <p:par>
                                <p:cTn id="21" presetID="42" presetClass="path" presetSubtype="0" accel="50000" decel="50000" fill="hold" nodeType="withEffect">
                                  <p:stCondLst>
                                    <p:cond delay="0"/>
                                  </p:stCondLst>
                                  <p:childTnLst>
                                    <p:animMotion origin="layout" path="M 6.25E-7 7.40741E-7 L 0.00065 1.06898 " pathEditMode="relative" rAng="0" ptsTypes="AA">
                                      <p:cBhvr>
                                        <p:cTn id="22" dur="1500" fill="hold"/>
                                        <p:tgtEl>
                                          <p:spTgt spid="21"/>
                                        </p:tgtEl>
                                        <p:attrNameLst>
                                          <p:attrName>ppt_x</p:attrName>
                                          <p:attrName>ppt_y</p:attrName>
                                        </p:attrNameLst>
                                      </p:cBhvr>
                                      <p:rCtr x="26" y="5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3.33333E-6 L 0.00195 1.0574 " pathEditMode="relative" rAng="0" ptsTypes="AA">
                                      <p:cBhvr>
                                        <p:cTn id="26" dur="800" fill="hold"/>
                                        <p:tgtEl>
                                          <p:spTgt spid="117"/>
                                        </p:tgtEl>
                                        <p:attrNameLst>
                                          <p:attrName>ppt_x</p:attrName>
                                          <p:attrName>ppt_y</p:attrName>
                                        </p:attrNameLst>
                                      </p:cBhvr>
                                      <p:rCtr x="91" y="52870"/>
                                    </p:animMotion>
                                  </p:childTnLst>
                                </p:cTn>
                              </p:par>
                              <p:par>
                                <p:cTn id="27" presetID="22" presetClass="exit" presetSubtype="1" fill="hold" nodeType="withEffect">
                                  <p:stCondLst>
                                    <p:cond delay="0"/>
                                  </p:stCondLst>
                                  <p:childTnLst>
                                    <p:animEffect transition="out" filter="wipe(up)">
                                      <p:cBhvr>
                                        <p:cTn id="28" dur="750"/>
                                        <p:tgtEl>
                                          <p:spTgt spid="76"/>
                                        </p:tgtEl>
                                      </p:cBhvr>
                                    </p:animEffect>
                                    <p:set>
                                      <p:cBhvr>
                                        <p:cTn id="29" dur="1" fill="hold">
                                          <p:stCondLst>
                                            <p:cond delay="749"/>
                                          </p:stCondLst>
                                        </p:cTn>
                                        <p:tgtEl>
                                          <p:spTgt spid="76"/>
                                        </p:tgtEl>
                                        <p:attrNameLst>
                                          <p:attrName>style.visibility</p:attrName>
                                        </p:attrNameLst>
                                      </p:cBhvr>
                                      <p:to>
                                        <p:strVal val="hidden"/>
                                      </p:to>
                                    </p:set>
                                  </p:childTnLst>
                                </p:cTn>
                              </p:par>
                            </p:childTnLst>
                          </p:cTn>
                        </p:par>
                        <p:par>
                          <p:cTn id="30" fill="hold">
                            <p:stCondLst>
                              <p:cond delay="800"/>
                            </p:stCondLst>
                            <p:childTnLst>
                              <p:par>
                                <p:cTn id="31" presetID="42" presetClass="path" presetSubtype="0" accel="50000" decel="50000" fill="hold" nodeType="afterEffect">
                                  <p:stCondLst>
                                    <p:cond delay="0"/>
                                  </p:stCondLst>
                                  <p:childTnLst>
                                    <p:animMotion origin="layout" path="M 1.25E-6 3.33333E-6 L 1.25E-6 1.05555 " pathEditMode="relative" rAng="0" ptsTypes="AA">
                                      <p:cBhvr>
                                        <p:cTn id="32" dur="800" fill="hold"/>
                                        <p:tgtEl>
                                          <p:spTgt spid="119"/>
                                        </p:tgtEl>
                                        <p:attrNameLst>
                                          <p:attrName>ppt_x</p:attrName>
                                          <p:attrName>ppt_y</p:attrName>
                                        </p:attrNameLst>
                                      </p:cBhvr>
                                      <p:rCtr x="0" y="52778"/>
                                    </p:animMotion>
                                  </p:childTnLst>
                                </p:cTn>
                              </p:par>
                              <p:par>
                                <p:cTn id="33" presetID="22" presetClass="exit" presetSubtype="1" fill="hold" nodeType="withEffect">
                                  <p:stCondLst>
                                    <p:cond delay="0"/>
                                  </p:stCondLst>
                                  <p:childTnLst>
                                    <p:animEffect transition="out" filter="wipe(up)">
                                      <p:cBhvr>
                                        <p:cTn id="34" dur="750"/>
                                        <p:tgtEl>
                                          <p:spTgt spid="77"/>
                                        </p:tgtEl>
                                      </p:cBhvr>
                                    </p:animEffect>
                                    <p:set>
                                      <p:cBhvr>
                                        <p:cTn id="35" dur="1" fill="hold">
                                          <p:stCondLst>
                                            <p:cond delay="749"/>
                                          </p:stCondLst>
                                        </p:cTn>
                                        <p:tgtEl>
                                          <p:spTgt spid="77"/>
                                        </p:tgtEl>
                                        <p:attrNameLst>
                                          <p:attrName>style.visibility</p:attrName>
                                        </p:attrNameLst>
                                      </p:cBhvr>
                                      <p:to>
                                        <p:strVal val="hidden"/>
                                      </p:to>
                                    </p:set>
                                  </p:childTnLst>
                                </p:cTn>
                              </p:par>
                            </p:childTnLst>
                          </p:cTn>
                        </p:par>
                        <p:par>
                          <p:cTn id="36" fill="hold">
                            <p:stCondLst>
                              <p:cond delay="1600"/>
                            </p:stCondLst>
                            <p:childTnLst>
                              <p:par>
                                <p:cTn id="37" presetID="42" presetClass="path" presetSubtype="0" accel="50000" decel="50000" fill="hold" nodeType="afterEffect">
                                  <p:stCondLst>
                                    <p:cond delay="0"/>
                                  </p:stCondLst>
                                  <p:childTnLst>
                                    <p:animMotion origin="layout" path="M 1.25E-6 3.33333E-6 L -0.00026 1.06365 " pathEditMode="relative" rAng="0" ptsTypes="AA">
                                      <p:cBhvr>
                                        <p:cTn id="38" dur="800" fill="hold"/>
                                        <p:tgtEl>
                                          <p:spTgt spid="118"/>
                                        </p:tgtEl>
                                        <p:attrNameLst>
                                          <p:attrName>ppt_x</p:attrName>
                                          <p:attrName>ppt_y</p:attrName>
                                        </p:attrNameLst>
                                      </p:cBhvr>
                                      <p:rCtr x="-13" y="53171"/>
                                    </p:animMotion>
                                  </p:childTnLst>
                                </p:cTn>
                              </p:par>
                              <p:par>
                                <p:cTn id="39" presetID="22" presetClass="exit" presetSubtype="1" fill="hold" nodeType="withEffect">
                                  <p:stCondLst>
                                    <p:cond delay="0"/>
                                  </p:stCondLst>
                                  <p:childTnLst>
                                    <p:animEffect transition="out" filter="wipe(up)">
                                      <p:cBhvr>
                                        <p:cTn id="40" dur="750"/>
                                        <p:tgtEl>
                                          <p:spTgt spid="78"/>
                                        </p:tgtEl>
                                      </p:cBhvr>
                                    </p:animEffect>
                                    <p:set>
                                      <p:cBhvr>
                                        <p:cTn id="41" dur="1" fill="hold">
                                          <p:stCondLst>
                                            <p:cond delay="749"/>
                                          </p:stCondLst>
                                        </p:cTn>
                                        <p:tgtEl>
                                          <p:spTgt spid="78"/>
                                        </p:tgtEl>
                                        <p:attrNameLst>
                                          <p:attrName>style.visibility</p:attrName>
                                        </p:attrNameLst>
                                      </p:cBhvr>
                                      <p:to>
                                        <p:strVal val="hidden"/>
                                      </p:to>
                                    </p:set>
                                  </p:childTnLst>
                                </p:cTn>
                              </p:par>
                            </p:childTnLst>
                          </p:cTn>
                        </p:par>
                        <p:par>
                          <p:cTn id="42" fill="hold">
                            <p:stCondLst>
                              <p:cond delay="2400"/>
                            </p:stCondLst>
                            <p:childTnLst>
                              <p:par>
                                <p:cTn id="43" presetID="42" presetClass="path" presetSubtype="0" accel="50000" decel="50000" fill="hold" nodeType="afterEffect">
                                  <p:stCondLst>
                                    <p:cond delay="0"/>
                                  </p:stCondLst>
                                  <p:childTnLst>
                                    <p:animMotion origin="layout" path="M 1.25E-6 -0.00996 L 0.00065 1.04745 " pathEditMode="relative" rAng="0" ptsTypes="AA">
                                      <p:cBhvr>
                                        <p:cTn id="44" dur="800" fill="hold"/>
                                        <p:tgtEl>
                                          <p:spTgt spid="120"/>
                                        </p:tgtEl>
                                        <p:attrNameLst>
                                          <p:attrName>ppt_x</p:attrName>
                                          <p:attrName>ppt_y</p:attrName>
                                        </p:attrNameLst>
                                      </p:cBhvr>
                                      <p:rCtr x="26" y="52870"/>
                                    </p:animMotion>
                                  </p:childTnLst>
                                </p:cTn>
                              </p:par>
                              <p:par>
                                <p:cTn id="45" presetID="22" presetClass="exit" presetSubtype="1" fill="hold" nodeType="withEffect">
                                  <p:stCondLst>
                                    <p:cond delay="0"/>
                                  </p:stCondLst>
                                  <p:childTnLst>
                                    <p:animEffect transition="out" filter="wipe(up)">
                                      <p:cBhvr>
                                        <p:cTn id="46" dur="750"/>
                                        <p:tgtEl>
                                          <p:spTgt spid="79"/>
                                        </p:tgtEl>
                                      </p:cBhvr>
                                    </p:animEffect>
                                    <p:set>
                                      <p:cBhvr>
                                        <p:cTn id="47" dur="1" fill="hold">
                                          <p:stCondLst>
                                            <p:cond delay="749"/>
                                          </p:stCondLst>
                                        </p:cTn>
                                        <p:tgtEl>
                                          <p:spTgt spid="79"/>
                                        </p:tgtEl>
                                        <p:attrNameLst>
                                          <p:attrName>style.visibility</p:attrName>
                                        </p:attrNameLst>
                                      </p:cBhvr>
                                      <p:to>
                                        <p:strVal val="hidden"/>
                                      </p:to>
                                    </p:set>
                                  </p:childTnLst>
                                </p:cTn>
                              </p:par>
                            </p:childTnLst>
                          </p:cTn>
                        </p:par>
                        <p:par>
                          <p:cTn id="48" fill="hold">
                            <p:stCondLst>
                              <p:cond delay="3200"/>
                            </p:stCondLst>
                            <p:childTnLst>
                              <p:par>
                                <p:cTn id="49" presetID="42" presetClass="path" presetSubtype="0" accel="50000" decel="50000" fill="hold" nodeType="afterEffect">
                                  <p:stCondLst>
                                    <p:cond delay="0"/>
                                  </p:stCondLst>
                                  <p:childTnLst>
                                    <p:animMotion origin="layout" path="M 1.25E-6 3.33333E-6 L -0.0013 1.05648 " pathEditMode="relative" rAng="0" ptsTypes="AA">
                                      <p:cBhvr>
                                        <p:cTn id="50" dur="800" fill="hold"/>
                                        <p:tgtEl>
                                          <p:spTgt spid="121"/>
                                        </p:tgtEl>
                                        <p:attrNameLst>
                                          <p:attrName>ppt_x</p:attrName>
                                          <p:attrName>ppt_y</p:attrName>
                                        </p:attrNameLst>
                                      </p:cBhvr>
                                      <p:rCtr x="-65" y="52824"/>
                                    </p:animMotion>
                                  </p:childTnLst>
                                </p:cTn>
                              </p:par>
                              <p:par>
                                <p:cTn id="51" presetID="22" presetClass="exit" presetSubtype="1" fill="hold" nodeType="withEffect">
                                  <p:stCondLst>
                                    <p:cond delay="0"/>
                                  </p:stCondLst>
                                  <p:childTnLst>
                                    <p:animEffect transition="out" filter="wipe(up)">
                                      <p:cBhvr>
                                        <p:cTn id="52" dur="750"/>
                                        <p:tgtEl>
                                          <p:spTgt spid="80"/>
                                        </p:tgtEl>
                                      </p:cBhvr>
                                    </p:animEffect>
                                    <p:set>
                                      <p:cBhvr>
                                        <p:cTn id="53" dur="1" fill="hold">
                                          <p:stCondLst>
                                            <p:cond delay="749"/>
                                          </p:stCondLst>
                                        </p:cTn>
                                        <p:tgtEl>
                                          <p:spTgt spid="80"/>
                                        </p:tgtEl>
                                        <p:attrNameLst>
                                          <p:attrName>style.visibility</p:attrName>
                                        </p:attrNameLst>
                                      </p:cBhvr>
                                      <p:to>
                                        <p:strVal val="hidden"/>
                                      </p:to>
                                    </p:set>
                                  </p:childTnLst>
                                </p:cTn>
                              </p:par>
                            </p:childTnLst>
                          </p:cTn>
                        </p:par>
                        <p:par>
                          <p:cTn id="54" fill="hold">
                            <p:stCondLst>
                              <p:cond delay="4000"/>
                            </p:stCondLst>
                            <p:childTnLst>
                              <p:par>
                                <p:cTn id="55" presetID="42" presetClass="path" presetSubtype="0" accel="50000" decel="50000" fill="hold" nodeType="afterEffect">
                                  <p:stCondLst>
                                    <p:cond delay="0"/>
                                  </p:stCondLst>
                                  <p:childTnLst>
                                    <p:animMotion origin="layout" path="M 1.25E-6 3.33333E-6 L 1.25E-6 1.05902 " pathEditMode="relative" rAng="0" ptsTypes="AA">
                                      <p:cBhvr>
                                        <p:cTn id="56" dur="800" fill="hold"/>
                                        <p:tgtEl>
                                          <p:spTgt spid="122"/>
                                        </p:tgtEl>
                                        <p:attrNameLst>
                                          <p:attrName>ppt_x</p:attrName>
                                          <p:attrName>ppt_y</p:attrName>
                                        </p:attrNameLst>
                                      </p:cBhvr>
                                      <p:rCtr x="0" y="52940"/>
                                    </p:animMotion>
                                  </p:childTnLst>
                                </p:cTn>
                              </p:par>
                              <p:par>
                                <p:cTn id="57" presetID="22" presetClass="exit" presetSubtype="1" fill="hold" nodeType="withEffect">
                                  <p:stCondLst>
                                    <p:cond delay="0"/>
                                  </p:stCondLst>
                                  <p:childTnLst>
                                    <p:animEffect transition="out" filter="wipe(up)">
                                      <p:cBhvr>
                                        <p:cTn id="58" dur="750"/>
                                        <p:tgtEl>
                                          <p:spTgt spid="81"/>
                                        </p:tgtEl>
                                      </p:cBhvr>
                                    </p:animEffect>
                                    <p:set>
                                      <p:cBhvr>
                                        <p:cTn id="59" dur="1" fill="hold">
                                          <p:stCondLst>
                                            <p:cond delay="749"/>
                                          </p:stCondLst>
                                        </p:cTn>
                                        <p:tgtEl>
                                          <p:spTgt spid="81"/>
                                        </p:tgtEl>
                                        <p:attrNameLst>
                                          <p:attrName>style.visibility</p:attrName>
                                        </p:attrNameLst>
                                      </p:cBhvr>
                                      <p:to>
                                        <p:strVal val="hidden"/>
                                      </p:to>
                                    </p:set>
                                  </p:childTnLst>
                                </p:cTn>
                              </p:par>
                            </p:childTnLst>
                          </p:cTn>
                        </p:par>
                        <p:par>
                          <p:cTn id="60" fill="hold">
                            <p:stCondLst>
                              <p:cond delay="4800"/>
                            </p:stCondLst>
                            <p:childTnLst>
                              <p:par>
                                <p:cTn id="61" presetID="42" presetClass="path" presetSubtype="0" accel="50000" decel="50000" fill="hold" nodeType="afterEffect">
                                  <p:stCondLst>
                                    <p:cond delay="0"/>
                                  </p:stCondLst>
                                  <p:childTnLst>
                                    <p:animMotion origin="layout" path="M 1.25E-6 3.33333E-6 L 0.00065 1.06898 " pathEditMode="relative" rAng="0" ptsTypes="AA">
                                      <p:cBhvr>
                                        <p:cTn id="62" dur="800" fill="hold"/>
                                        <p:tgtEl>
                                          <p:spTgt spid="123"/>
                                        </p:tgtEl>
                                        <p:attrNameLst>
                                          <p:attrName>ppt_x</p:attrName>
                                          <p:attrName>ppt_y</p:attrName>
                                        </p:attrNameLst>
                                      </p:cBhvr>
                                      <p:rCtr x="26" y="53449"/>
                                    </p:animMotion>
                                  </p:childTnLst>
                                </p:cTn>
                              </p:par>
                              <p:par>
                                <p:cTn id="63" presetID="22" presetClass="exit" presetSubtype="1" fill="hold" nodeType="withEffect">
                                  <p:stCondLst>
                                    <p:cond delay="0"/>
                                  </p:stCondLst>
                                  <p:childTnLst>
                                    <p:animEffect transition="out" filter="wipe(up)">
                                      <p:cBhvr>
                                        <p:cTn id="64" dur="750"/>
                                        <p:tgtEl>
                                          <p:spTgt spid="82"/>
                                        </p:tgtEl>
                                      </p:cBhvr>
                                    </p:animEffect>
                                    <p:set>
                                      <p:cBhvr>
                                        <p:cTn id="65" dur="1" fill="hold">
                                          <p:stCondLst>
                                            <p:cond delay="749"/>
                                          </p:stCondLst>
                                        </p:cTn>
                                        <p:tgtEl>
                                          <p:spTgt spid="82"/>
                                        </p:tgtEl>
                                        <p:attrNameLst>
                                          <p:attrName>style.visibility</p:attrName>
                                        </p:attrNameLst>
                                      </p:cBhvr>
                                      <p:to>
                                        <p:strVal val="hidden"/>
                                      </p:to>
                                    </p:set>
                                  </p:childTnLst>
                                </p:cTn>
                              </p:par>
                            </p:childTnLst>
                          </p:cTn>
                        </p:par>
                        <p:par>
                          <p:cTn id="66" fill="hold">
                            <p:stCondLst>
                              <p:cond delay="5600"/>
                            </p:stCondLst>
                            <p:childTnLst>
                              <p:par>
                                <p:cTn id="67" presetID="42" presetClass="path" presetSubtype="0" accel="50000" decel="50000" fill="hold" nodeType="afterEffect">
                                  <p:stCondLst>
                                    <p:cond delay="0"/>
                                  </p:stCondLst>
                                  <p:childTnLst>
                                    <p:animMotion origin="layout" path="M 1.25E-6 3.33333E-6 L 0.00195 1.04583 " pathEditMode="relative" rAng="0" ptsTypes="AA">
                                      <p:cBhvr>
                                        <p:cTn id="68" dur="800" fill="hold"/>
                                        <p:tgtEl>
                                          <p:spTgt spid="125"/>
                                        </p:tgtEl>
                                        <p:attrNameLst>
                                          <p:attrName>ppt_x</p:attrName>
                                          <p:attrName>ppt_y</p:attrName>
                                        </p:attrNameLst>
                                      </p:cBhvr>
                                      <p:rCtr x="91" y="52292"/>
                                    </p:animMotion>
                                  </p:childTnLst>
                                </p:cTn>
                              </p:par>
                              <p:par>
                                <p:cTn id="69" presetID="22" presetClass="exit" presetSubtype="1" fill="hold" nodeType="withEffect">
                                  <p:stCondLst>
                                    <p:cond delay="0"/>
                                  </p:stCondLst>
                                  <p:childTnLst>
                                    <p:animEffect transition="out" filter="wipe(up)">
                                      <p:cBhvr>
                                        <p:cTn id="70" dur="750"/>
                                        <p:tgtEl>
                                          <p:spTgt spid="83"/>
                                        </p:tgtEl>
                                      </p:cBhvr>
                                    </p:animEffect>
                                    <p:set>
                                      <p:cBhvr>
                                        <p:cTn id="71" dur="1" fill="hold">
                                          <p:stCondLst>
                                            <p:cond delay="749"/>
                                          </p:stCondLst>
                                        </p:cTn>
                                        <p:tgtEl>
                                          <p:spTgt spid="83"/>
                                        </p:tgtEl>
                                        <p:attrNameLst>
                                          <p:attrName>style.visibility</p:attrName>
                                        </p:attrNameLst>
                                      </p:cBhvr>
                                      <p:to>
                                        <p:strVal val="hidden"/>
                                      </p:to>
                                    </p:set>
                                  </p:childTnLst>
                                </p:cTn>
                              </p:par>
                            </p:childTnLst>
                          </p:cTn>
                        </p:par>
                        <p:par>
                          <p:cTn id="72" fill="hold">
                            <p:stCondLst>
                              <p:cond delay="6400"/>
                            </p:stCondLst>
                            <p:childTnLst>
                              <p:par>
                                <p:cTn id="73" presetID="42" presetClass="path" presetSubtype="0" accel="50000" decel="50000" fill="hold" nodeType="afterEffect">
                                  <p:stCondLst>
                                    <p:cond delay="0"/>
                                  </p:stCondLst>
                                  <p:childTnLst>
                                    <p:animMotion origin="layout" path="M 1.25E-6 3.33333E-6 L 1.25E-6 1.0493 " pathEditMode="relative" rAng="0" ptsTypes="AA">
                                      <p:cBhvr>
                                        <p:cTn id="74" dur="800" fill="hold"/>
                                        <p:tgtEl>
                                          <p:spTgt spid="126"/>
                                        </p:tgtEl>
                                        <p:attrNameLst>
                                          <p:attrName>ppt_x</p:attrName>
                                          <p:attrName>ppt_y</p:attrName>
                                        </p:attrNameLst>
                                      </p:cBhvr>
                                      <p:rCtr x="0" y="52454"/>
                                    </p:animMotion>
                                  </p:childTnLst>
                                </p:cTn>
                              </p:par>
                              <p:par>
                                <p:cTn id="75" presetID="22" presetClass="exit" presetSubtype="1" fill="hold" nodeType="withEffect">
                                  <p:stCondLst>
                                    <p:cond delay="0"/>
                                  </p:stCondLst>
                                  <p:childTnLst>
                                    <p:animEffect transition="out" filter="wipe(up)">
                                      <p:cBhvr>
                                        <p:cTn id="76" dur="750"/>
                                        <p:tgtEl>
                                          <p:spTgt spid="84"/>
                                        </p:tgtEl>
                                      </p:cBhvr>
                                    </p:animEffect>
                                    <p:set>
                                      <p:cBhvr>
                                        <p:cTn id="77" dur="1" fill="hold">
                                          <p:stCondLst>
                                            <p:cond delay="749"/>
                                          </p:stCondLst>
                                        </p:cTn>
                                        <p:tgtEl>
                                          <p:spTgt spid="84"/>
                                        </p:tgtEl>
                                        <p:attrNameLst>
                                          <p:attrName>style.visibility</p:attrName>
                                        </p:attrNameLst>
                                      </p:cBhvr>
                                      <p:to>
                                        <p:strVal val="hidden"/>
                                      </p:to>
                                    </p:set>
                                  </p:childTnLst>
                                </p:cTn>
                              </p:par>
                            </p:childTnLst>
                          </p:cTn>
                        </p:par>
                        <p:par>
                          <p:cTn id="78" fill="hold">
                            <p:stCondLst>
                              <p:cond delay="7200"/>
                            </p:stCondLst>
                            <p:childTnLst>
                              <p:par>
                                <p:cTn id="79" presetID="42" presetClass="path" presetSubtype="0" accel="50000" decel="50000" fill="hold" nodeType="afterEffect">
                                  <p:stCondLst>
                                    <p:cond delay="0"/>
                                  </p:stCondLst>
                                  <p:childTnLst>
                                    <p:animMotion origin="layout" path="M 1.25E-6 3.33333E-6 L 0.00195 1.0574 " pathEditMode="relative" rAng="0" ptsTypes="AA">
                                      <p:cBhvr>
                                        <p:cTn id="80" dur="800" fill="hold"/>
                                        <p:tgtEl>
                                          <p:spTgt spid="127"/>
                                        </p:tgtEl>
                                        <p:attrNameLst>
                                          <p:attrName>ppt_x</p:attrName>
                                          <p:attrName>ppt_y</p:attrName>
                                        </p:attrNameLst>
                                      </p:cBhvr>
                                      <p:rCtr x="91" y="52870"/>
                                    </p:animMotion>
                                  </p:childTnLst>
                                </p:cTn>
                              </p:par>
                              <p:par>
                                <p:cTn id="81" presetID="22" presetClass="exit" presetSubtype="1" fill="hold" nodeType="withEffect">
                                  <p:stCondLst>
                                    <p:cond delay="0"/>
                                  </p:stCondLst>
                                  <p:childTnLst>
                                    <p:animEffect transition="out" filter="wipe(up)">
                                      <p:cBhvr>
                                        <p:cTn id="82" dur="750"/>
                                        <p:tgtEl>
                                          <p:spTgt spid="85"/>
                                        </p:tgtEl>
                                      </p:cBhvr>
                                    </p:animEffect>
                                    <p:set>
                                      <p:cBhvr>
                                        <p:cTn id="83" dur="1" fill="hold">
                                          <p:stCondLst>
                                            <p:cond delay="749"/>
                                          </p:stCondLst>
                                        </p:cTn>
                                        <p:tgtEl>
                                          <p:spTgt spid="85"/>
                                        </p:tgtEl>
                                        <p:attrNameLst>
                                          <p:attrName>style.visibility</p:attrName>
                                        </p:attrNameLst>
                                      </p:cBhvr>
                                      <p:to>
                                        <p:strVal val="hidden"/>
                                      </p:to>
                                    </p:set>
                                  </p:childTnLst>
                                </p:cTn>
                              </p:par>
                            </p:childTnLst>
                          </p:cTn>
                        </p:par>
                        <p:par>
                          <p:cTn id="84" fill="hold">
                            <p:stCondLst>
                              <p:cond delay="8000"/>
                            </p:stCondLst>
                            <p:childTnLst>
                              <p:par>
                                <p:cTn id="85" presetID="42" presetClass="path" presetSubtype="0" accel="50000" decel="50000" fill="hold" nodeType="afterEffect">
                                  <p:stCondLst>
                                    <p:cond delay="0"/>
                                  </p:stCondLst>
                                  <p:childTnLst>
                                    <p:animMotion origin="layout" path="M 1.25E-6 3.33333E-6 L 1.25E-6 1.05555 " pathEditMode="relative" rAng="0" ptsTypes="AA">
                                      <p:cBhvr>
                                        <p:cTn id="86" dur="800" fill="hold"/>
                                        <p:tgtEl>
                                          <p:spTgt spid="129"/>
                                        </p:tgtEl>
                                        <p:attrNameLst>
                                          <p:attrName>ppt_x</p:attrName>
                                          <p:attrName>ppt_y</p:attrName>
                                        </p:attrNameLst>
                                      </p:cBhvr>
                                      <p:rCtr x="0" y="52778"/>
                                    </p:animMotion>
                                  </p:childTnLst>
                                </p:cTn>
                              </p:par>
                              <p:par>
                                <p:cTn id="87" presetID="22" presetClass="exit" presetSubtype="1" fill="hold" nodeType="withEffect">
                                  <p:stCondLst>
                                    <p:cond delay="0"/>
                                  </p:stCondLst>
                                  <p:childTnLst>
                                    <p:animEffect transition="out" filter="wipe(up)">
                                      <p:cBhvr>
                                        <p:cTn id="88" dur="750"/>
                                        <p:tgtEl>
                                          <p:spTgt spid="86"/>
                                        </p:tgtEl>
                                      </p:cBhvr>
                                    </p:animEffect>
                                    <p:set>
                                      <p:cBhvr>
                                        <p:cTn id="89" dur="1" fill="hold">
                                          <p:stCondLst>
                                            <p:cond delay="749"/>
                                          </p:stCondLst>
                                        </p:cTn>
                                        <p:tgtEl>
                                          <p:spTgt spid="86"/>
                                        </p:tgtEl>
                                        <p:attrNameLst>
                                          <p:attrName>style.visibility</p:attrName>
                                        </p:attrNameLst>
                                      </p:cBhvr>
                                      <p:to>
                                        <p:strVal val="hidden"/>
                                      </p:to>
                                    </p:set>
                                  </p:childTnLst>
                                </p:cTn>
                              </p:par>
                            </p:childTnLst>
                          </p:cTn>
                        </p:par>
                        <p:par>
                          <p:cTn id="90" fill="hold">
                            <p:stCondLst>
                              <p:cond delay="8800"/>
                            </p:stCondLst>
                            <p:childTnLst>
                              <p:par>
                                <p:cTn id="91" presetID="42" presetClass="path" presetSubtype="0" accel="50000" decel="50000" fill="hold" nodeType="afterEffect">
                                  <p:stCondLst>
                                    <p:cond delay="0"/>
                                  </p:stCondLst>
                                  <p:childTnLst>
                                    <p:animMotion origin="layout" path="M 1.25E-6 3.33333E-6 L -0.00026 1.06365 " pathEditMode="relative" rAng="0" ptsTypes="AA">
                                      <p:cBhvr>
                                        <p:cTn id="92" dur="800" fill="hold"/>
                                        <p:tgtEl>
                                          <p:spTgt spid="128"/>
                                        </p:tgtEl>
                                        <p:attrNameLst>
                                          <p:attrName>ppt_x</p:attrName>
                                          <p:attrName>ppt_y</p:attrName>
                                        </p:attrNameLst>
                                      </p:cBhvr>
                                      <p:rCtr x="-13" y="53171"/>
                                    </p:animMotion>
                                  </p:childTnLst>
                                </p:cTn>
                              </p:par>
                              <p:par>
                                <p:cTn id="93" presetID="22" presetClass="exit" presetSubtype="1" fill="hold" nodeType="withEffect">
                                  <p:stCondLst>
                                    <p:cond delay="0"/>
                                  </p:stCondLst>
                                  <p:childTnLst>
                                    <p:animEffect transition="out" filter="wipe(up)">
                                      <p:cBhvr>
                                        <p:cTn id="94" dur="750"/>
                                        <p:tgtEl>
                                          <p:spTgt spid="87"/>
                                        </p:tgtEl>
                                      </p:cBhvr>
                                    </p:animEffect>
                                    <p:set>
                                      <p:cBhvr>
                                        <p:cTn id="95" dur="1" fill="hold">
                                          <p:stCondLst>
                                            <p:cond delay="749"/>
                                          </p:stCondLst>
                                        </p:cTn>
                                        <p:tgtEl>
                                          <p:spTgt spid="87"/>
                                        </p:tgtEl>
                                        <p:attrNameLst>
                                          <p:attrName>style.visibility</p:attrName>
                                        </p:attrNameLst>
                                      </p:cBhvr>
                                      <p:to>
                                        <p:strVal val="hidden"/>
                                      </p:to>
                                    </p:set>
                                  </p:childTnLst>
                                </p:cTn>
                              </p:par>
                            </p:childTnLst>
                          </p:cTn>
                        </p:par>
                        <p:par>
                          <p:cTn id="96" fill="hold">
                            <p:stCondLst>
                              <p:cond delay="9600"/>
                            </p:stCondLst>
                            <p:childTnLst>
                              <p:par>
                                <p:cTn id="97" presetID="42" presetClass="path" presetSubtype="0" accel="50000" decel="50000" fill="hold" nodeType="afterEffect">
                                  <p:stCondLst>
                                    <p:cond delay="0"/>
                                  </p:stCondLst>
                                  <p:childTnLst>
                                    <p:animMotion origin="layout" path="M 1.25E-6 -0.00996 L 0.00065 1.04745 " pathEditMode="relative" rAng="0" ptsTypes="AA">
                                      <p:cBhvr>
                                        <p:cTn id="98" dur="800" fill="hold"/>
                                        <p:tgtEl>
                                          <p:spTgt spid="130"/>
                                        </p:tgtEl>
                                        <p:attrNameLst>
                                          <p:attrName>ppt_x</p:attrName>
                                          <p:attrName>ppt_y</p:attrName>
                                        </p:attrNameLst>
                                      </p:cBhvr>
                                      <p:rCtr x="26" y="52870"/>
                                    </p:animMotion>
                                  </p:childTnLst>
                                </p:cTn>
                              </p:par>
                              <p:par>
                                <p:cTn id="99" presetID="22" presetClass="exit" presetSubtype="1" fill="hold" nodeType="withEffect">
                                  <p:stCondLst>
                                    <p:cond delay="0"/>
                                  </p:stCondLst>
                                  <p:childTnLst>
                                    <p:animEffect transition="out" filter="wipe(up)">
                                      <p:cBhvr>
                                        <p:cTn id="100" dur="750"/>
                                        <p:tgtEl>
                                          <p:spTgt spid="88"/>
                                        </p:tgtEl>
                                      </p:cBhvr>
                                    </p:animEffect>
                                    <p:set>
                                      <p:cBhvr>
                                        <p:cTn id="101" dur="1" fill="hold">
                                          <p:stCondLst>
                                            <p:cond delay="749"/>
                                          </p:stCondLst>
                                        </p:cTn>
                                        <p:tgtEl>
                                          <p:spTgt spid="88"/>
                                        </p:tgtEl>
                                        <p:attrNameLst>
                                          <p:attrName>style.visibility</p:attrName>
                                        </p:attrNameLst>
                                      </p:cBhvr>
                                      <p:to>
                                        <p:strVal val="hidden"/>
                                      </p:to>
                                    </p:set>
                                  </p:childTnLst>
                                </p:cTn>
                              </p:par>
                            </p:childTnLst>
                          </p:cTn>
                        </p:par>
                        <p:par>
                          <p:cTn id="102" fill="hold">
                            <p:stCondLst>
                              <p:cond delay="10400"/>
                            </p:stCondLst>
                            <p:childTnLst>
                              <p:par>
                                <p:cTn id="103" presetID="42" presetClass="path" presetSubtype="0" accel="50000" decel="50000" fill="hold" nodeType="afterEffect">
                                  <p:stCondLst>
                                    <p:cond delay="0"/>
                                  </p:stCondLst>
                                  <p:childTnLst>
                                    <p:animMotion origin="layout" path="M 1.25E-6 3.33333E-6 L -0.0013 1.05648 " pathEditMode="relative" rAng="0" ptsTypes="AA">
                                      <p:cBhvr>
                                        <p:cTn id="104" dur="800" fill="hold"/>
                                        <p:tgtEl>
                                          <p:spTgt spid="131"/>
                                        </p:tgtEl>
                                        <p:attrNameLst>
                                          <p:attrName>ppt_x</p:attrName>
                                          <p:attrName>ppt_y</p:attrName>
                                        </p:attrNameLst>
                                      </p:cBhvr>
                                      <p:rCtr x="-65" y="52824"/>
                                    </p:animMotion>
                                  </p:childTnLst>
                                </p:cTn>
                              </p:par>
                              <p:par>
                                <p:cTn id="105" presetID="22" presetClass="exit" presetSubtype="1" fill="hold" nodeType="withEffect">
                                  <p:stCondLst>
                                    <p:cond delay="0"/>
                                  </p:stCondLst>
                                  <p:childTnLst>
                                    <p:animEffect transition="out" filter="wipe(up)">
                                      <p:cBhvr>
                                        <p:cTn id="106" dur="750"/>
                                        <p:tgtEl>
                                          <p:spTgt spid="89"/>
                                        </p:tgtEl>
                                      </p:cBhvr>
                                    </p:animEffect>
                                    <p:set>
                                      <p:cBhvr>
                                        <p:cTn id="107" dur="1" fill="hold">
                                          <p:stCondLst>
                                            <p:cond delay="749"/>
                                          </p:stCondLst>
                                        </p:cTn>
                                        <p:tgtEl>
                                          <p:spTgt spid="89"/>
                                        </p:tgtEl>
                                        <p:attrNameLst>
                                          <p:attrName>style.visibility</p:attrName>
                                        </p:attrNameLst>
                                      </p:cBhvr>
                                      <p:to>
                                        <p:strVal val="hidden"/>
                                      </p:to>
                                    </p:set>
                                  </p:childTnLst>
                                </p:cTn>
                              </p:par>
                            </p:childTnLst>
                          </p:cTn>
                        </p:par>
                        <p:par>
                          <p:cTn id="108" fill="hold">
                            <p:stCondLst>
                              <p:cond delay="11200"/>
                            </p:stCondLst>
                            <p:childTnLst>
                              <p:par>
                                <p:cTn id="109" presetID="42" presetClass="path" presetSubtype="0" accel="50000" decel="50000" fill="hold" nodeType="afterEffect">
                                  <p:stCondLst>
                                    <p:cond delay="0"/>
                                  </p:stCondLst>
                                  <p:childTnLst>
                                    <p:animMotion origin="layout" path="M 1.25E-6 3.33333E-6 L 1.25E-6 1.05902 " pathEditMode="relative" rAng="0" ptsTypes="AA">
                                      <p:cBhvr>
                                        <p:cTn id="110" dur="800" fill="hold"/>
                                        <p:tgtEl>
                                          <p:spTgt spid="132"/>
                                        </p:tgtEl>
                                        <p:attrNameLst>
                                          <p:attrName>ppt_x</p:attrName>
                                          <p:attrName>ppt_y</p:attrName>
                                        </p:attrNameLst>
                                      </p:cBhvr>
                                      <p:rCtr x="0" y="52940"/>
                                    </p:animMotion>
                                  </p:childTnLst>
                                </p:cTn>
                              </p:par>
                              <p:par>
                                <p:cTn id="111" presetID="22" presetClass="exit" presetSubtype="1" fill="hold" nodeType="withEffect">
                                  <p:stCondLst>
                                    <p:cond delay="0"/>
                                  </p:stCondLst>
                                  <p:childTnLst>
                                    <p:animEffect transition="out" filter="wipe(up)">
                                      <p:cBhvr>
                                        <p:cTn id="112" dur="750"/>
                                        <p:tgtEl>
                                          <p:spTgt spid="90"/>
                                        </p:tgtEl>
                                      </p:cBhvr>
                                    </p:animEffect>
                                    <p:set>
                                      <p:cBhvr>
                                        <p:cTn id="113" dur="1" fill="hold">
                                          <p:stCondLst>
                                            <p:cond delay="749"/>
                                          </p:stCondLst>
                                        </p:cTn>
                                        <p:tgtEl>
                                          <p:spTgt spid="90"/>
                                        </p:tgtEl>
                                        <p:attrNameLst>
                                          <p:attrName>style.visibility</p:attrName>
                                        </p:attrNameLst>
                                      </p:cBhvr>
                                      <p:to>
                                        <p:strVal val="hidden"/>
                                      </p:to>
                                    </p:set>
                                  </p:childTnLst>
                                </p:cTn>
                              </p:par>
                            </p:childTnLst>
                          </p:cTn>
                        </p:par>
                        <p:par>
                          <p:cTn id="114" fill="hold">
                            <p:stCondLst>
                              <p:cond delay="12000"/>
                            </p:stCondLst>
                            <p:childTnLst>
                              <p:par>
                                <p:cTn id="115" presetID="42" presetClass="path" presetSubtype="0" accel="50000" decel="50000" fill="hold" nodeType="afterEffect">
                                  <p:stCondLst>
                                    <p:cond delay="0"/>
                                  </p:stCondLst>
                                  <p:childTnLst>
                                    <p:animMotion origin="layout" path="M 1.25E-6 3.33333E-6 L 0.00065 1.06898 " pathEditMode="relative" rAng="0" ptsTypes="AA">
                                      <p:cBhvr>
                                        <p:cTn id="116" dur="800" fill="hold"/>
                                        <p:tgtEl>
                                          <p:spTgt spid="133"/>
                                        </p:tgtEl>
                                        <p:attrNameLst>
                                          <p:attrName>ppt_x</p:attrName>
                                          <p:attrName>ppt_y</p:attrName>
                                        </p:attrNameLst>
                                      </p:cBhvr>
                                      <p:rCtr x="26" y="53449"/>
                                    </p:animMotion>
                                  </p:childTnLst>
                                </p:cTn>
                              </p:par>
                              <p:par>
                                <p:cTn id="117" presetID="22" presetClass="exit" presetSubtype="1" fill="hold" nodeType="withEffect">
                                  <p:stCondLst>
                                    <p:cond delay="0"/>
                                  </p:stCondLst>
                                  <p:childTnLst>
                                    <p:animEffect transition="out" filter="wipe(up)">
                                      <p:cBhvr>
                                        <p:cTn id="118" dur="750"/>
                                        <p:tgtEl>
                                          <p:spTgt spid="91"/>
                                        </p:tgtEl>
                                      </p:cBhvr>
                                    </p:animEffect>
                                    <p:set>
                                      <p:cBhvr>
                                        <p:cTn id="119" dur="1" fill="hold">
                                          <p:stCondLst>
                                            <p:cond delay="749"/>
                                          </p:stCondLst>
                                        </p:cTn>
                                        <p:tgtEl>
                                          <p:spTgt spid="91"/>
                                        </p:tgtEl>
                                        <p:attrNameLst>
                                          <p:attrName>style.visibility</p:attrName>
                                        </p:attrNameLst>
                                      </p:cBhvr>
                                      <p:to>
                                        <p:strVal val="hidden"/>
                                      </p:to>
                                    </p:set>
                                  </p:childTnLst>
                                </p:cTn>
                              </p:par>
                            </p:childTnLst>
                          </p:cTn>
                        </p:par>
                        <p:par>
                          <p:cTn id="120" fill="hold">
                            <p:stCondLst>
                              <p:cond delay="12800"/>
                            </p:stCondLst>
                            <p:childTnLst>
                              <p:par>
                                <p:cTn id="121" presetID="42" presetClass="path" presetSubtype="0" accel="50000" decel="50000" fill="hold" nodeType="afterEffect">
                                  <p:stCondLst>
                                    <p:cond delay="0"/>
                                  </p:stCondLst>
                                  <p:childTnLst>
                                    <p:animMotion origin="layout" path="M 1.25E-6 3.33333E-6 L 0.00065 1.06898 " pathEditMode="relative" rAng="0" ptsTypes="AA">
                                      <p:cBhvr>
                                        <p:cTn id="122" dur="800" fill="hold"/>
                                        <p:tgtEl>
                                          <p:spTgt spid="134"/>
                                        </p:tgtEl>
                                        <p:attrNameLst>
                                          <p:attrName>ppt_x</p:attrName>
                                          <p:attrName>ppt_y</p:attrName>
                                        </p:attrNameLst>
                                      </p:cBhvr>
                                      <p:rCtr x="26" y="53449"/>
                                    </p:animMotion>
                                  </p:childTnLst>
                                </p:cTn>
                              </p:par>
                              <p:par>
                                <p:cTn id="123" presetID="22" presetClass="exit" presetSubtype="1" fill="hold" nodeType="withEffect">
                                  <p:stCondLst>
                                    <p:cond delay="0"/>
                                  </p:stCondLst>
                                  <p:childTnLst>
                                    <p:animEffect transition="out" filter="wipe(up)">
                                      <p:cBhvr>
                                        <p:cTn id="124" dur="750"/>
                                        <p:tgtEl>
                                          <p:spTgt spid="92"/>
                                        </p:tgtEl>
                                      </p:cBhvr>
                                    </p:animEffect>
                                    <p:set>
                                      <p:cBhvr>
                                        <p:cTn id="125" dur="1" fill="hold">
                                          <p:stCondLst>
                                            <p:cond delay="74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60BFC6-49A7-4269-9A62-9056EBF49384}"/>
              </a:ext>
            </a:extLst>
          </p:cNvPr>
          <p:cNvSpPr/>
          <p:nvPr/>
        </p:nvSpPr>
        <p:spPr>
          <a:xfrm>
            <a:off x="2423592" y="1626384"/>
            <a:ext cx="1594514" cy="1680180"/>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with Corners Rounded 12">
            <a:extLst>
              <a:ext uri="{FF2B5EF4-FFF2-40B4-BE49-F238E27FC236}">
                <a16:creationId xmlns:a16="http://schemas.microsoft.com/office/drawing/2014/main" id="{B0C636D0-63E4-E4F7-4D8D-610E52E1D59C}"/>
              </a:ext>
            </a:extLst>
          </p:cNvPr>
          <p:cNvSpPr/>
          <p:nvPr/>
        </p:nvSpPr>
        <p:spPr>
          <a:xfrm>
            <a:off x="1415480" y="3569817"/>
            <a:ext cx="5643604" cy="2304256"/>
          </a:xfrm>
          <a:prstGeom prst="wedgeRoundRectCallout">
            <a:avLst>
              <a:gd name="adj1" fmla="val 73801"/>
              <a:gd name="adj2" fmla="val -48819"/>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Now it is time for you to have a go!</a:t>
            </a:r>
          </a:p>
        </p:txBody>
      </p:sp>
      <p:pic>
        <p:nvPicPr>
          <p:cNvPr id="12" name="Picture 11" descr="A picture containing toy&#10;&#10;Description automatically generated">
            <a:extLst>
              <a:ext uri="{FF2B5EF4-FFF2-40B4-BE49-F238E27FC236}">
                <a16:creationId xmlns:a16="http://schemas.microsoft.com/office/drawing/2014/main" id="{DA91D4F3-7193-9F4E-D9C8-F336B5388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14695">
            <a:off x="8065476" y="2355117"/>
            <a:ext cx="3463386" cy="4229709"/>
          </a:xfrm>
          <a:prstGeom prst="rect">
            <a:avLst/>
          </a:prstGeom>
        </p:spPr>
      </p:pic>
      <p:sp>
        <p:nvSpPr>
          <p:cNvPr id="4" name="TextBox 3">
            <a:extLst>
              <a:ext uri="{FF2B5EF4-FFF2-40B4-BE49-F238E27FC236}">
                <a16:creationId xmlns:a16="http://schemas.microsoft.com/office/drawing/2014/main" id="{71B1CA57-FEB8-713C-14CF-6293497E36AE}"/>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 name="Rectangle 1">
            <a:hlinkClick r:id="rId5" action="ppaction://hlinksldjump"/>
            <a:extLst>
              <a:ext uri="{FF2B5EF4-FFF2-40B4-BE49-F238E27FC236}">
                <a16:creationId xmlns:a16="http://schemas.microsoft.com/office/drawing/2014/main" id="{E42FA0AF-4F25-AB4B-01D7-98D56A6A2FDC}"/>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29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15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10" y="1046578"/>
            <a:ext cx="8529600" cy="50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It’s time to log out!</a:t>
            </a:r>
            <a:endParaRPr lang="en-GB" sz="5400" b="1" dirty="0">
              <a:solidFill>
                <a:srgbClr val="06B4B2"/>
              </a:solidFill>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TextBox 1">
            <a:extLst>
              <a:ext uri="{FF2B5EF4-FFF2-40B4-BE49-F238E27FC236}">
                <a16:creationId xmlns:a16="http://schemas.microsoft.com/office/drawing/2014/main" id="{4B69F4AD-1763-D9C7-2E2A-53D6B91EE14C}"/>
              </a:ext>
            </a:extLst>
          </p:cNvPr>
          <p:cNvSpPr txBox="1"/>
          <p:nvPr/>
        </p:nvSpPr>
        <p:spPr>
          <a:xfrm>
            <a:off x="6543093" y="1740540"/>
            <a:ext cx="3674849" cy="1200329"/>
          </a:xfrm>
          <a:prstGeom prst="rect">
            <a:avLst/>
          </a:prstGeom>
          <a:noFill/>
        </p:spPr>
        <p:txBody>
          <a:bodyPr wrap="square" rtlCol="0">
            <a:spAutoFit/>
          </a:bodyPr>
          <a:lstStyle/>
          <a:p>
            <a:pPr algn="ctr"/>
            <a:r>
              <a:rPr lang="en-GB" sz="3600" dirty="0">
                <a:solidFill>
                  <a:schemeClr val="bg1"/>
                </a:solidFill>
                <a:latin typeface="VAGRundschriftD" pitchFamily="2" charset="77"/>
              </a:rPr>
              <a:t>First press</a:t>
            </a:r>
          </a:p>
          <a:p>
            <a:pPr algn="ctr"/>
            <a:r>
              <a:rPr lang="en-GB" sz="3600" dirty="0">
                <a:solidFill>
                  <a:schemeClr val="bg1"/>
                </a:solidFill>
                <a:latin typeface="VAGRundschriftD" pitchFamily="2" charset="77"/>
              </a:rPr>
              <a:t>here…</a:t>
            </a:r>
          </a:p>
        </p:txBody>
      </p:sp>
      <p:sp>
        <p:nvSpPr>
          <p:cNvPr id="4" name="Oval 3">
            <a:extLst>
              <a:ext uri="{FF2B5EF4-FFF2-40B4-BE49-F238E27FC236}">
                <a16:creationId xmlns:a16="http://schemas.microsoft.com/office/drawing/2014/main" id="{6D593C91-77FF-4F37-37E3-8B4A42E7D3DA}"/>
              </a:ext>
            </a:extLst>
          </p:cNvPr>
          <p:cNvSpPr/>
          <p:nvPr/>
        </p:nvSpPr>
        <p:spPr>
          <a:xfrm>
            <a:off x="7444414" y="850015"/>
            <a:ext cx="1872208" cy="865013"/>
          </a:xfrm>
          <a:prstGeom prst="ellipse">
            <a:avLst/>
          </a:prstGeom>
          <a:noFill/>
          <a:ln w="57150">
            <a:solidFill>
              <a:srgbClr val="CC148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822DD30-5D02-864A-4CD4-0F2112F6DE7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14411" y="1046578"/>
            <a:ext cx="8529598" cy="5026281"/>
          </a:xfrm>
          <a:prstGeom prst="rect">
            <a:avLst/>
          </a:prstGeom>
          <a:ln w="38100" cap="sq">
            <a:solidFill>
              <a:srgbClr val="000000"/>
            </a:solidFill>
            <a:prstDash val="solid"/>
            <a:miter lim="800000"/>
          </a:ln>
          <a:effectLst/>
        </p:spPr>
      </p:pic>
      <p:sp>
        <p:nvSpPr>
          <p:cNvPr id="7" name="object 2">
            <a:extLst>
              <a:ext uri="{FF2B5EF4-FFF2-40B4-BE49-F238E27FC236}">
                <a16:creationId xmlns:a16="http://schemas.microsoft.com/office/drawing/2014/main" id="{ADEAF13D-83A2-5D6D-4DF5-0C6D3DEDBCD4}"/>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How to play</a:t>
            </a:r>
            <a:endParaRPr lang="en-GB" sz="1600" b="1" kern="0" dirty="0">
              <a:solidFill>
                <a:srgbClr val="FFFFFF"/>
              </a:solidFill>
              <a:cs typeface="Arial" panose="020B0604020202020204" pitchFamily="34" charset="0"/>
            </a:endParaRPr>
          </a:p>
        </p:txBody>
      </p:sp>
      <p:sp>
        <p:nvSpPr>
          <p:cNvPr id="5" name="Oval 4">
            <a:extLst>
              <a:ext uri="{FF2B5EF4-FFF2-40B4-BE49-F238E27FC236}">
                <a16:creationId xmlns:a16="http://schemas.microsoft.com/office/drawing/2014/main" id="{82755A33-6803-CFA0-2907-1B68C641B245}"/>
              </a:ext>
            </a:extLst>
          </p:cNvPr>
          <p:cNvSpPr/>
          <p:nvPr/>
        </p:nvSpPr>
        <p:spPr>
          <a:xfrm>
            <a:off x="7582752" y="1356654"/>
            <a:ext cx="1595530" cy="598668"/>
          </a:xfrm>
          <a:prstGeom prst="ellipse">
            <a:avLst/>
          </a:prstGeom>
          <a:noFill/>
          <a:ln w="57150">
            <a:solidFill>
              <a:srgbClr val="CC148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830A7138-9D36-2EBB-7E9E-4A8DB25ECDAE}"/>
              </a:ext>
            </a:extLst>
          </p:cNvPr>
          <p:cNvSpPr txBox="1"/>
          <p:nvPr/>
        </p:nvSpPr>
        <p:spPr>
          <a:xfrm>
            <a:off x="7493369" y="1939955"/>
            <a:ext cx="2760153" cy="1200329"/>
          </a:xfrm>
          <a:prstGeom prst="rect">
            <a:avLst/>
          </a:prstGeom>
          <a:noFill/>
        </p:spPr>
        <p:txBody>
          <a:bodyPr wrap="square" rtlCol="0">
            <a:spAutoFit/>
          </a:bodyPr>
          <a:lstStyle/>
          <a:p>
            <a:pPr algn="ctr"/>
            <a:r>
              <a:rPr lang="en-GB" sz="3600" dirty="0">
                <a:solidFill>
                  <a:schemeClr val="bg1"/>
                </a:solidFill>
                <a:latin typeface="VAGRundschriftD" pitchFamily="2" charset="77"/>
              </a:rPr>
              <a:t>… then press</a:t>
            </a:r>
          </a:p>
          <a:p>
            <a:pPr algn="ctr"/>
            <a:r>
              <a:rPr lang="en-GB" sz="3600" dirty="0">
                <a:solidFill>
                  <a:schemeClr val="bg1"/>
                </a:solidFill>
                <a:latin typeface="VAGRundschriftD" pitchFamily="2" charset="77"/>
              </a:rPr>
              <a:t>here.</a:t>
            </a:r>
          </a:p>
        </p:txBody>
      </p:sp>
    </p:spTree>
    <p:extLst>
      <p:ext uri="{BB962C8B-B14F-4D97-AF65-F5344CB8AC3E}">
        <p14:creationId xmlns:p14="http://schemas.microsoft.com/office/powerpoint/2010/main" val="22146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9F8E1DF-077B-4069-8952-A161975CFF60}"/>
              </a:ext>
            </a:extLst>
          </p:cNvPr>
          <p:cNvGrpSpPr/>
          <p:nvPr/>
        </p:nvGrpSpPr>
        <p:grpSpPr>
          <a:xfrm>
            <a:off x="11352582" y="2"/>
            <a:ext cx="839417" cy="6857998"/>
            <a:chOff x="11352582" y="2"/>
            <a:chExt cx="839417" cy="6857998"/>
          </a:xfrm>
        </p:grpSpPr>
        <p:sp>
          <p:nvSpPr>
            <p:cNvPr id="25" name="Rectangle 24">
              <a:extLst>
                <a:ext uri="{FF2B5EF4-FFF2-40B4-BE49-F238E27FC236}">
                  <a16:creationId xmlns:a16="http://schemas.microsoft.com/office/drawing/2014/main" id="{EA76A2F2-9154-48ED-8539-A02C07F41866}"/>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6">
              <a:extLst>
                <a:ext uri="{FF2B5EF4-FFF2-40B4-BE49-F238E27FC236}">
                  <a16:creationId xmlns:a16="http://schemas.microsoft.com/office/drawing/2014/main" id="{172EDBD7-164B-4D1A-95BD-3895F6324465}"/>
                </a:ext>
              </a:extLst>
            </p:cNvPr>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pic>
        <p:nvPicPr>
          <p:cNvPr id="30" name="Graphic 29">
            <a:extLst>
              <a:ext uri="{FF2B5EF4-FFF2-40B4-BE49-F238E27FC236}">
                <a16:creationId xmlns:a16="http://schemas.microsoft.com/office/drawing/2014/main" id="{DE609457-08B1-4370-BA87-251F8BB4D9F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39816" y="2276872"/>
            <a:ext cx="2539437" cy="2643391"/>
          </a:xfrm>
          <a:prstGeom prst="rect">
            <a:avLst/>
          </a:prstGeom>
        </p:spPr>
      </p:pic>
      <p:sp>
        <p:nvSpPr>
          <p:cNvPr id="31" name="Oval 30">
            <a:extLst>
              <a:ext uri="{FF2B5EF4-FFF2-40B4-BE49-F238E27FC236}">
                <a16:creationId xmlns:a16="http://schemas.microsoft.com/office/drawing/2014/main" id="{F451358A-0B79-493D-8164-BC19338FDB08}"/>
              </a:ext>
            </a:extLst>
          </p:cNvPr>
          <p:cNvSpPr/>
          <p:nvPr/>
        </p:nvSpPr>
        <p:spPr>
          <a:xfrm>
            <a:off x="4079776" y="1988840"/>
            <a:ext cx="3312368" cy="33123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8F838C4-C8C4-4270-8491-ED97394A1FF2}"/>
              </a:ext>
            </a:extLst>
          </p:cNvPr>
          <p:cNvSpPr/>
          <p:nvPr/>
        </p:nvSpPr>
        <p:spPr>
          <a:xfrm>
            <a:off x="911247" y="345115"/>
            <a:ext cx="2592288" cy="1643725"/>
          </a:xfrm>
          <a:prstGeom prst="roundRect">
            <a:avLst/>
          </a:prstGeom>
          <a:solidFill>
            <a:srgbClr val="CC158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32 skills to practise</a:t>
            </a:r>
          </a:p>
        </p:txBody>
      </p:sp>
      <p:sp>
        <p:nvSpPr>
          <p:cNvPr id="33" name="Rectangle: Rounded Corners 32">
            <a:extLst>
              <a:ext uri="{FF2B5EF4-FFF2-40B4-BE49-F238E27FC236}">
                <a16:creationId xmlns:a16="http://schemas.microsoft.com/office/drawing/2014/main" id="{E3472187-B9DE-46CD-920E-8F9EAE980C76}"/>
              </a:ext>
            </a:extLst>
          </p:cNvPr>
          <p:cNvSpPr/>
          <p:nvPr/>
        </p:nvSpPr>
        <p:spPr>
          <a:xfrm>
            <a:off x="8317185" y="345114"/>
            <a:ext cx="2592288" cy="2795854"/>
          </a:xfrm>
          <a:prstGeom prst="roundRect">
            <a:avLst/>
          </a:prstGeom>
          <a:solidFill>
            <a:srgbClr val="F4791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Correctly answer as many as you can</a:t>
            </a:r>
          </a:p>
        </p:txBody>
      </p:sp>
      <p:sp>
        <p:nvSpPr>
          <p:cNvPr id="34" name="Rectangle: Rounded Corners 33">
            <a:extLst>
              <a:ext uri="{FF2B5EF4-FFF2-40B4-BE49-F238E27FC236}">
                <a16:creationId xmlns:a16="http://schemas.microsoft.com/office/drawing/2014/main" id="{D4BF1986-870E-4F72-8297-880816B660A1}"/>
              </a:ext>
            </a:extLst>
          </p:cNvPr>
          <p:cNvSpPr/>
          <p:nvPr/>
        </p:nvSpPr>
        <p:spPr>
          <a:xfrm>
            <a:off x="911247" y="4838015"/>
            <a:ext cx="2592288" cy="1643725"/>
          </a:xfrm>
          <a:prstGeom prst="roundRect">
            <a:avLst/>
          </a:prstGeom>
          <a:solidFill>
            <a:srgbClr val="00999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60 seconds</a:t>
            </a:r>
          </a:p>
        </p:txBody>
      </p:sp>
      <p:sp>
        <p:nvSpPr>
          <p:cNvPr id="35" name="Rectangle: Rounded Corners 34">
            <a:extLst>
              <a:ext uri="{FF2B5EF4-FFF2-40B4-BE49-F238E27FC236}">
                <a16:creationId xmlns:a16="http://schemas.microsoft.com/office/drawing/2014/main" id="{25253D01-12E6-4BA1-80E9-E6016FE521E9}"/>
              </a:ext>
            </a:extLst>
          </p:cNvPr>
          <p:cNvSpPr/>
          <p:nvPr/>
        </p:nvSpPr>
        <p:spPr>
          <a:xfrm>
            <a:off x="911247" y="2708920"/>
            <a:ext cx="2592288" cy="1643725"/>
          </a:xfrm>
          <a:prstGeom prst="roundRect">
            <a:avLst/>
          </a:prstGeom>
          <a:solidFill>
            <a:srgbClr val="784B9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Improves recall</a:t>
            </a:r>
          </a:p>
        </p:txBody>
      </p:sp>
      <p:sp>
        <p:nvSpPr>
          <p:cNvPr id="36" name="Rectangle: Rounded Corners 35">
            <a:extLst>
              <a:ext uri="{FF2B5EF4-FFF2-40B4-BE49-F238E27FC236}">
                <a16:creationId xmlns:a16="http://schemas.microsoft.com/office/drawing/2014/main" id="{F3139682-F0E0-4707-AB6C-5CCD923BA39A}"/>
              </a:ext>
            </a:extLst>
          </p:cNvPr>
          <p:cNvSpPr/>
          <p:nvPr/>
        </p:nvSpPr>
        <p:spPr>
          <a:xfrm>
            <a:off x="8317185" y="3429001"/>
            <a:ext cx="2592288" cy="3041728"/>
          </a:xfrm>
          <a:prstGeom prst="roundRect">
            <a:avLst/>
          </a:prstGeom>
          <a:solidFill>
            <a:srgbClr val="009EE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Earn trophies for high scores </a:t>
            </a:r>
          </a:p>
        </p:txBody>
      </p:sp>
      <p:cxnSp>
        <p:nvCxnSpPr>
          <p:cNvPr id="37" name="Straight Connector 36">
            <a:extLst>
              <a:ext uri="{FF2B5EF4-FFF2-40B4-BE49-F238E27FC236}">
                <a16:creationId xmlns:a16="http://schemas.microsoft.com/office/drawing/2014/main" id="{17A09090-E80B-4976-92AF-AF9777D40A7E}"/>
              </a:ext>
            </a:extLst>
          </p:cNvPr>
          <p:cNvCxnSpPr>
            <a:cxnSpLocks/>
            <a:stCxn id="32" idx="3"/>
            <a:endCxn id="31" idx="1"/>
          </p:cNvCxnSpPr>
          <p:nvPr/>
        </p:nvCxnSpPr>
        <p:spPr>
          <a:xfrm>
            <a:off x="3503535" y="1166978"/>
            <a:ext cx="1061326" cy="1306947"/>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FF2719-F8AE-45BE-93C7-423FF23F1A7D}"/>
              </a:ext>
            </a:extLst>
          </p:cNvPr>
          <p:cNvCxnSpPr>
            <a:cxnSpLocks/>
            <a:stCxn id="35" idx="3"/>
            <a:endCxn id="31" idx="2"/>
          </p:cNvCxnSpPr>
          <p:nvPr/>
        </p:nvCxnSpPr>
        <p:spPr>
          <a:xfrm>
            <a:off x="3503535" y="3530783"/>
            <a:ext cx="576241" cy="114241"/>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605249-FF1A-4FBF-8E63-814FD3CA1376}"/>
              </a:ext>
            </a:extLst>
          </p:cNvPr>
          <p:cNvCxnSpPr>
            <a:cxnSpLocks/>
            <a:stCxn id="34" idx="3"/>
            <a:endCxn id="31" idx="3"/>
          </p:cNvCxnSpPr>
          <p:nvPr/>
        </p:nvCxnSpPr>
        <p:spPr>
          <a:xfrm flipV="1">
            <a:off x="3503535" y="4816123"/>
            <a:ext cx="1061326" cy="843755"/>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FE0B88-EBF8-436E-AE4F-838C378E4310}"/>
              </a:ext>
            </a:extLst>
          </p:cNvPr>
          <p:cNvCxnSpPr>
            <a:cxnSpLocks/>
            <a:stCxn id="36" idx="1"/>
            <a:endCxn id="31" idx="5"/>
          </p:cNvCxnSpPr>
          <p:nvPr/>
        </p:nvCxnSpPr>
        <p:spPr>
          <a:xfrm flipH="1" flipV="1">
            <a:off x="6907059" y="4816123"/>
            <a:ext cx="1410126" cy="133742"/>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C28A9B-F478-48C2-B30E-5FF812A42B9E}"/>
              </a:ext>
            </a:extLst>
          </p:cNvPr>
          <p:cNvCxnSpPr>
            <a:cxnSpLocks/>
            <a:stCxn id="33" idx="1"/>
            <a:endCxn id="31" idx="7"/>
          </p:cNvCxnSpPr>
          <p:nvPr/>
        </p:nvCxnSpPr>
        <p:spPr>
          <a:xfrm flipH="1">
            <a:off x="6907059" y="1743041"/>
            <a:ext cx="1410126" cy="730884"/>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 name="Picture 1" descr="Icon&#10;&#10;Description automatically generated">
            <a:extLst>
              <a:ext uri="{FF2B5EF4-FFF2-40B4-BE49-F238E27FC236}">
                <a16:creationId xmlns:a16="http://schemas.microsoft.com/office/drawing/2014/main" id="{25DF1C7D-424E-AA60-7998-2ACE823167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4" name="object 2">
            <a:extLst>
              <a:ext uri="{FF2B5EF4-FFF2-40B4-BE49-F238E27FC236}">
                <a16:creationId xmlns:a16="http://schemas.microsoft.com/office/drawing/2014/main" id="{008CCF3B-7EEF-4DB9-B0B3-51DC3B352FE6}"/>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cs typeface="Arial" panose="020B0604020202020204" pitchFamily="34" charset="0"/>
              </a:rPr>
              <a:t>How to play</a:t>
            </a:r>
            <a:endParaRPr lang="en-GB" sz="1600" b="1" kern="0" dirty="0">
              <a:solidFill>
                <a:srgbClr val="FFFFFF"/>
              </a:solidFill>
              <a:cs typeface="Arial" panose="020B0604020202020204" pitchFamily="34" charset="0"/>
            </a:endParaRPr>
          </a:p>
        </p:txBody>
      </p:sp>
      <p:sp>
        <p:nvSpPr>
          <p:cNvPr id="28" name="TextBox 27">
            <a:extLst>
              <a:ext uri="{FF2B5EF4-FFF2-40B4-BE49-F238E27FC236}">
                <a16:creationId xmlns:a16="http://schemas.microsoft.com/office/drawing/2014/main" id="{09735745-0027-492A-950D-8C65969668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9" name="Rectangle 28">
            <a:hlinkClick r:id="rId7" action="ppaction://hlinksldjump"/>
            <a:extLst>
              <a:ext uri="{FF2B5EF4-FFF2-40B4-BE49-F238E27FC236}">
                <a16:creationId xmlns:a16="http://schemas.microsoft.com/office/drawing/2014/main" id="{430FA332-B985-4AD3-A559-7B981816AC1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 action="ppaction://hlinkshowjump?jump=lastslideviewed"/>
            <a:extLst>
              <a:ext uri="{FF2B5EF4-FFF2-40B4-BE49-F238E27FC236}">
                <a16:creationId xmlns:a16="http://schemas.microsoft.com/office/drawing/2014/main" id="{CB3863B6-5CDA-73C1-3F26-CD42625C4DDF}"/>
              </a:ext>
            </a:extLst>
          </p:cNvPr>
          <p:cNvSpPr/>
          <p:nvPr/>
        </p:nvSpPr>
        <p:spPr>
          <a:xfrm>
            <a:off x="-168696" y="6512885"/>
            <a:ext cx="12529392" cy="7200800"/>
          </a:xfrm>
          <a:prstGeom prst="rect">
            <a:avLst/>
          </a:prstGeom>
          <a:solidFill>
            <a:schemeClr val="bg1">
              <a:alpha val="11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83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3923359" y="319707"/>
            <a:ext cx="8263705" cy="628377"/>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4000" kern="0" spc="-5" dirty="0">
                <a:solidFill>
                  <a:srgbClr val="FFFFFF"/>
                </a:solidFill>
                <a:cs typeface="Arial" panose="020B0604020202020204" pitchFamily="34" charset="0"/>
              </a:rPr>
              <a:t>Still to come…</a:t>
            </a:r>
            <a:endParaRPr lang="en-GB" sz="4000" kern="0" dirty="0">
              <a:solidFill>
                <a:srgbClr val="FFFFFF"/>
              </a:solidFill>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A7CCBE06-1D3D-4973-8E9C-128CD27345C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8" action="ppaction://hlinksldjump"/>
            <a:extLst>
              <a:ext uri="{FF2B5EF4-FFF2-40B4-BE49-F238E27FC236}">
                <a16:creationId xmlns:a16="http://schemas.microsoft.com/office/drawing/2014/main" id="{4272297F-2EBD-4290-96E1-8A5129FFDBA7}"/>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logo&#10;&#10;Description automatically generated">
            <a:extLst>
              <a:ext uri="{FF2B5EF4-FFF2-40B4-BE49-F238E27FC236}">
                <a16:creationId xmlns:a16="http://schemas.microsoft.com/office/drawing/2014/main" id="{6BB902E1-8606-B158-51A5-C15530A0D5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03977" y="2708920"/>
            <a:ext cx="3697626" cy="4149080"/>
          </a:xfrm>
          <a:prstGeom prst="rect">
            <a:avLst/>
          </a:prstGeom>
        </p:spPr>
      </p:pic>
    </p:spTree>
    <p:extLst>
      <p:ext uri="{BB962C8B-B14F-4D97-AF65-F5344CB8AC3E}">
        <p14:creationId xmlns:p14="http://schemas.microsoft.com/office/powerpoint/2010/main" val="56468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466"/>
            <a:ext cx="839417" cy="6875764"/>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191022" y="188640"/>
            <a:ext cx="7849194" cy="2304256"/>
          </a:xfrm>
          <a:prstGeom prst="wedgeRoundRectCallout">
            <a:avLst>
              <a:gd name="adj1" fmla="val 36190"/>
              <a:gd name="adj2" fmla="val 74030"/>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How did you get on?</a:t>
            </a:r>
          </a:p>
          <a:p>
            <a:pPr marR="5080" algn="ctr">
              <a:lnSpc>
                <a:spcPct val="150000"/>
              </a:lnSpc>
              <a:spcBef>
                <a:spcPts val="100"/>
              </a:spcBef>
            </a:pPr>
            <a:r>
              <a:rPr lang="en-GB" sz="4400" b="1" kern="0" dirty="0">
                <a:solidFill>
                  <a:schemeClr val="bg1"/>
                </a:solidFill>
              </a:rPr>
              <a:t>Did you enjoy NumBots?</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4"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DD7AA22-66EA-4C1B-7BB7-55832F747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8A3BE258-C8A4-4EDE-B257-8528E2B1A4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3977" y="2708920"/>
            <a:ext cx="3697626" cy="4149080"/>
          </a:xfrm>
          <a:prstGeom prst="rect">
            <a:avLst/>
          </a:prstGeom>
        </p:spPr>
      </p:pic>
    </p:spTree>
    <p:extLst>
      <p:ext uri="{BB962C8B-B14F-4D97-AF65-F5344CB8AC3E}">
        <p14:creationId xmlns:p14="http://schemas.microsoft.com/office/powerpoint/2010/main" val="24217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191022" y="188640"/>
            <a:ext cx="7849194" cy="2304256"/>
          </a:xfrm>
          <a:prstGeom prst="wedgeRoundRectCallout">
            <a:avLst>
              <a:gd name="adj1" fmla="val 35944"/>
              <a:gd name="adj2" fmla="val 73074"/>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There’s still lots more to discover on NumBots!</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4"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CDD7AA22-66EA-4C1B-7BB7-55832F747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8A3BE258-C8A4-4EDE-B257-8528E2B1A4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3977" y="2708920"/>
            <a:ext cx="3697626" cy="4149080"/>
          </a:xfrm>
          <a:prstGeom prst="rect">
            <a:avLst/>
          </a:prstGeom>
        </p:spPr>
      </p:pic>
    </p:spTree>
    <p:extLst>
      <p:ext uri="{BB962C8B-B14F-4D97-AF65-F5344CB8AC3E}">
        <p14:creationId xmlns:p14="http://schemas.microsoft.com/office/powerpoint/2010/main" val="40249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09" y="1046578"/>
            <a:ext cx="8529602" cy="5026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2" name="Picture 1">
            <a:extLst>
              <a:ext uri="{FF2B5EF4-FFF2-40B4-BE49-F238E27FC236}">
                <a16:creationId xmlns:a16="http://schemas.microsoft.com/office/drawing/2014/main" id="{4DB23DFC-6111-97E9-F502-218D6883ED9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14409" y="1046578"/>
            <a:ext cx="8529602" cy="5026282"/>
          </a:xfrm>
          <a:prstGeom prst="rect">
            <a:avLst/>
          </a:prstGeom>
          <a:ln w="38100" cap="sq">
            <a:solidFill>
              <a:srgbClr val="000000"/>
            </a:solidFill>
            <a:prstDash val="solid"/>
            <a:miter lim="800000"/>
          </a:ln>
          <a:effectLst/>
        </p:spPr>
      </p:pic>
      <p:pic>
        <p:nvPicPr>
          <p:cNvPr id="6" name="Picture 5">
            <a:extLst>
              <a:ext uri="{FF2B5EF4-FFF2-40B4-BE49-F238E27FC236}">
                <a16:creationId xmlns:a16="http://schemas.microsoft.com/office/drawing/2014/main" id="{CA90BBC8-10A8-5DD3-47E0-618ADD66ABB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714410" y="1046578"/>
            <a:ext cx="8529600" cy="5026282"/>
          </a:xfrm>
          <a:prstGeom prst="rect">
            <a:avLst/>
          </a:prstGeom>
          <a:ln w="38100" cap="sq">
            <a:solidFill>
              <a:srgbClr val="000000"/>
            </a:solidFill>
            <a:prstDash val="solid"/>
            <a:miter lim="800000"/>
          </a:ln>
          <a:effectLst/>
        </p:spPr>
      </p:pic>
      <p:pic>
        <p:nvPicPr>
          <p:cNvPr id="12" name="Picture 11">
            <a:extLst>
              <a:ext uri="{FF2B5EF4-FFF2-40B4-BE49-F238E27FC236}">
                <a16:creationId xmlns:a16="http://schemas.microsoft.com/office/drawing/2014/main" id="{434CE9FC-ABF3-048D-132D-7AE1634880A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714410" y="1046578"/>
            <a:ext cx="8529600" cy="5026281"/>
          </a:xfrm>
          <a:prstGeom prst="rect">
            <a:avLst/>
          </a:prstGeom>
          <a:ln w="38100" cap="sq">
            <a:solidFill>
              <a:srgbClr val="000000"/>
            </a:solidFill>
            <a:prstDash val="solid"/>
            <a:miter lim="800000"/>
          </a:ln>
          <a:effectLst/>
        </p:spPr>
      </p:pic>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Unlock Challenge Mode…</a:t>
            </a:r>
            <a:endParaRPr lang="en-GB" sz="5400" b="1" dirty="0">
              <a:solidFill>
                <a:srgbClr val="06B4B2"/>
              </a:solidFill>
              <a:cs typeface="Arial" panose="020B0604020202020204" pitchFamily="34" charset="0"/>
            </a:endParaRPr>
          </a:p>
        </p:txBody>
      </p:sp>
      <p:sp>
        <p:nvSpPr>
          <p:cNvPr id="11" name="Rectangle 10">
            <a:extLst>
              <a:ext uri="{FF2B5EF4-FFF2-40B4-BE49-F238E27FC236}">
                <a16:creationId xmlns:a16="http://schemas.microsoft.com/office/drawing/2014/main" id="{AC73A211-D413-FC55-6984-EE028090DDE0}"/>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 play Challenge games…</a:t>
            </a:r>
            <a:endParaRPr lang="en-GB" sz="5400" b="1" dirty="0">
              <a:solidFill>
                <a:srgbClr val="06B4B2"/>
              </a:solidFill>
              <a:cs typeface="Arial" panose="020B0604020202020204" pitchFamily="34" charset="0"/>
            </a:endParaRPr>
          </a:p>
        </p:txBody>
      </p:sp>
      <p:sp>
        <p:nvSpPr>
          <p:cNvPr id="17" name="Rectangle 16">
            <a:extLst>
              <a:ext uri="{FF2B5EF4-FFF2-40B4-BE49-F238E27FC236}">
                <a16:creationId xmlns:a16="http://schemas.microsoft.com/office/drawing/2014/main" id="{E7C25ED1-E899-BAFE-F5B0-43FA7A9583EB}"/>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 and win trophies!</a:t>
            </a:r>
            <a:endParaRPr lang="en-GB" sz="5400" b="1" dirty="0">
              <a:solidFill>
                <a:srgbClr val="06B4B2"/>
              </a:solidFill>
              <a:cs typeface="Arial" panose="020B0604020202020204" pitchFamily="34" charset="0"/>
            </a:endParaRPr>
          </a:p>
        </p:txBody>
      </p:sp>
      <p:sp>
        <p:nvSpPr>
          <p:cNvPr id="18" name="object 2">
            <a:extLst>
              <a:ext uri="{FF2B5EF4-FFF2-40B4-BE49-F238E27FC236}">
                <a16:creationId xmlns:a16="http://schemas.microsoft.com/office/drawing/2014/main" id="{02FB9B40-2B3B-73E3-6D59-388D2B719648}"/>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139743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1" grpId="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09" y="1046578"/>
            <a:ext cx="8529602" cy="50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Collect badges</a:t>
            </a:r>
            <a:endParaRPr lang="en-GB" sz="5400" b="1" dirty="0">
              <a:solidFill>
                <a:srgbClr val="06B4B2"/>
              </a:solidFill>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object 2">
            <a:extLst>
              <a:ext uri="{FF2B5EF4-FFF2-40B4-BE49-F238E27FC236}">
                <a16:creationId xmlns:a16="http://schemas.microsoft.com/office/drawing/2014/main" id="{813D7020-C3FF-0AC2-7DB9-04942C91F5C9}"/>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2389625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09" y="1046578"/>
            <a:ext cx="8529602" cy="50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Appear on </a:t>
            </a:r>
            <a:r>
              <a:rPr lang="en-GB" sz="3600" b="1" dirty="0" err="1">
                <a:solidFill>
                  <a:srgbClr val="06B4B2"/>
                </a:solidFill>
                <a:cs typeface="Arial" panose="020B0604020202020204" pitchFamily="34" charset="0"/>
              </a:rPr>
              <a:t>leaderboards</a:t>
            </a:r>
            <a:endParaRPr lang="en-GB" sz="5400" b="1" dirty="0">
              <a:solidFill>
                <a:srgbClr val="06B4B2"/>
              </a:solidFill>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object 2">
            <a:extLst>
              <a:ext uri="{FF2B5EF4-FFF2-40B4-BE49-F238E27FC236}">
                <a16:creationId xmlns:a16="http://schemas.microsoft.com/office/drawing/2014/main" id="{A6A3FC55-2EF2-2B0B-CE95-3577C9F9AFDD}"/>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375658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9166B84A-5F04-4D4B-B6A1-968C32F6A9DE}"/>
              </a:ext>
            </a:extLst>
          </p:cNvPr>
          <p:cNvSpPr/>
          <p:nvPr/>
        </p:nvSpPr>
        <p:spPr>
          <a:xfrm>
            <a:off x="9408368" y="193719"/>
            <a:ext cx="2590793" cy="8107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6" name="Group 5">
            <a:extLst>
              <a:ext uri="{FF2B5EF4-FFF2-40B4-BE49-F238E27FC236}">
                <a16:creationId xmlns:a16="http://schemas.microsoft.com/office/drawing/2014/main" id="{00EEA32A-C8D1-4549-8595-D936D7886E31}"/>
              </a:ext>
            </a:extLst>
          </p:cNvPr>
          <p:cNvGrpSpPr/>
          <p:nvPr/>
        </p:nvGrpSpPr>
        <p:grpSpPr>
          <a:xfrm>
            <a:off x="3704995" y="2461675"/>
            <a:ext cx="4032448" cy="4396325"/>
            <a:chOff x="3704995" y="1587077"/>
            <a:chExt cx="4032448" cy="5270923"/>
          </a:xfrm>
        </p:grpSpPr>
        <p:cxnSp>
          <p:nvCxnSpPr>
            <p:cNvPr id="13" name="Straight Connector 12">
              <a:extLst>
                <a:ext uri="{FF2B5EF4-FFF2-40B4-BE49-F238E27FC236}">
                  <a16:creationId xmlns:a16="http://schemas.microsoft.com/office/drawing/2014/main" id="{67E82504-BE8F-4FB3-8F42-3976F6C86699}"/>
                </a:ext>
              </a:extLst>
            </p:cNvPr>
            <p:cNvCxnSpPr>
              <a:cxnSpLocks/>
            </p:cNvCxnSpPr>
            <p:nvPr/>
          </p:nvCxnSpPr>
          <p:spPr>
            <a:xfrm>
              <a:off x="3704995" y="1587077"/>
              <a:ext cx="0" cy="5270923"/>
            </a:xfrm>
            <a:prstGeom prst="line">
              <a:avLst/>
            </a:prstGeom>
            <a:ln w="76200">
              <a:solidFill>
                <a:srgbClr val="784B9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C81A07-D936-4A43-B629-BAEE27F2EC1E}"/>
                </a:ext>
              </a:extLst>
            </p:cNvPr>
            <p:cNvCxnSpPr>
              <a:cxnSpLocks/>
            </p:cNvCxnSpPr>
            <p:nvPr/>
          </p:nvCxnSpPr>
          <p:spPr>
            <a:xfrm>
              <a:off x="7737443" y="1587077"/>
              <a:ext cx="0" cy="5270923"/>
            </a:xfrm>
            <a:prstGeom prst="line">
              <a:avLst/>
            </a:prstGeom>
            <a:ln w="76200">
              <a:solidFill>
                <a:srgbClr val="CC158D"/>
              </a:solidFill>
            </a:ln>
          </p:spPr>
          <p:style>
            <a:lnRef idx="1">
              <a:schemeClr val="accent1"/>
            </a:lnRef>
            <a:fillRef idx="0">
              <a:schemeClr val="accent1"/>
            </a:fillRef>
            <a:effectRef idx="0">
              <a:schemeClr val="accent1"/>
            </a:effectRef>
            <a:fontRef idx="minor">
              <a:schemeClr val="tx1"/>
            </a:fontRef>
          </p:style>
        </p:cxnSp>
      </p:grpSp>
      <p:sp>
        <p:nvSpPr>
          <p:cNvPr id="15" name="object 2">
            <a:extLst>
              <a:ext uri="{FF2B5EF4-FFF2-40B4-BE49-F238E27FC236}">
                <a16:creationId xmlns:a16="http://schemas.microsoft.com/office/drawing/2014/main" id="{111479AC-6641-4772-B6B8-C29EFE67D973}"/>
              </a:ext>
            </a:extLst>
          </p:cNvPr>
          <p:cNvSpPr txBox="1">
            <a:spLocks/>
          </p:cNvSpPr>
          <p:nvPr/>
        </p:nvSpPr>
        <p:spPr>
          <a:xfrm>
            <a:off x="780915" y="1587077"/>
            <a:ext cx="2274308" cy="874598"/>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Before pupils use NumBots</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object 2">
            <a:extLst>
              <a:ext uri="{FF2B5EF4-FFF2-40B4-BE49-F238E27FC236}">
                <a16:creationId xmlns:a16="http://schemas.microsoft.com/office/drawing/2014/main" id="{FC81C7EC-CBEC-4863-A470-9BEE3872A0EA}"/>
              </a:ext>
            </a:extLst>
          </p:cNvPr>
          <p:cNvSpPr txBox="1">
            <a:spLocks/>
          </p:cNvSpPr>
          <p:nvPr/>
        </p:nvSpPr>
        <p:spPr>
          <a:xfrm>
            <a:off x="4246756" y="1587077"/>
            <a:ext cx="2948926" cy="874598"/>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At the point pupils start on NumBots</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object 2">
            <a:extLst>
              <a:ext uri="{FF2B5EF4-FFF2-40B4-BE49-F238E27FC236}">
                <a16:creationId xmlns:a16="http://schemas.microsoft.com/office/drawing/2014/main" id="{A868492A-9689-4DA7-8433-4276D16DC083}"/>
              </a:ext>
            </a:extLst>
          </p:cNvPr>
          <p:cNvSpPr txBox="1">
            <a:spLocks/>
          </p:cNvSpPr>
          <p:nvPr/>
        </p:nvSpPr>
        <p:spPr>
          <a:xfrm>
            <a:off x="8282835" y="1587077"/>
            <a:ext cx="3168273" cy="874598"/>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After pupils have played on NumBots</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object 2">
            <a:extLst>
              <a:ext uri="{FF2B5EF4-FFF2-40B4-BE49-F238E27FC236}">
                <a16:creationId xmlns:a16="http://schemas.microsoft.com/office/drawing/2014/main" id="{18765663-D4FD-4697-ADFE-335F5B434BDA}"/>
              </a:ext>
            </a:extLst>
          </p:cNvPr>
          <p:cNvSpPr txBox="1">
            <a:spLocks/>
          </p:cNvSpPr>
          <p:nvPr/>
        </p:nvSpPr>
        <p:spPr>
          <a:xfrm>
            <a:off x="780915" y="6241463"/>
            <a:ext cx="2274308" cy="44371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10 mins</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4" name="object 2">
            <a:extLst>
              <a:ext uri="{FF2B5EF4-FFF2-40B4-BE49-F238E27FC236}">
                <a16:creationId xmlns:a16="http://schemas.microsoft.com/office/drawing/2014/main" id="{360393ED-36E1-4B92-B07F-0812F902D6C5}"/>
              </a:ext>
            </a:extLst>
          </p:cNvPr>
          <p:cNvSpPr txBox="1">
            <a:spLocks/>
          </p:cNvSpPr>
          <p:nvPr/>
        </p:nvSpPr>
        <p:spPr>
          <a:xfrm>
            <a:off x="4246752" y="6241463"/>
            <a:ext cx="2995038" cy="44371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20 mins </a:t>
            </a:r>
            <a:r>
              <a:rPr lang="en-GB" sz="2800" kern="0" spc="-5" dirty="0" err="1">
                <a:solidFill>
                  <a:schemeClr val="tx1">
                    <a:lumMod val="85000"/>
                    <a:lumOff val="15000"/>
                  </a:schemeClr>
                </a:solidFill>
                <a:latin typeface="Arial" panose="020B0604020202020204" pitchFamily="34" charset="0"/>
                <a:cs typeface="Arial" panose="020B0604020202020204" pitchFamily="34" charset="0"/>
              </a:rPr>
              <a:t>inc</a:t>
            </a:r>
            <a:r>
              <a:rPr lang="en-GB" sz="2800" kern="0" spc="-5" dirty="0">
                <a:solidFill>
                  <a:schemeClr val="tx1">
                    <a:lumMod val="85000"/>
                    <a:lumOff val="15000"/>
                  </a:schemeClr>
                </a:solidFill>
                <a:latin typeface="Arial" panose="020B0604020202020204" pitchFamily="34" charset="0"/>
                <a:cs typeface="Arial" panose="020B0604020202020204" pitchFamily="34" charset="0"/>
              </a:rPr>
              <a:t> play</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5" name="object 2">
            <a:extLst>
              <a:ext uri="{FF2B5EF4-FFF2-40B4-BE49-F238E27FC236}">
                <a16:creationId xmlns:a16="http://schemas.microsoft.com/office/drawing/2014/main" id="{31B8FD9F-7B12-4372-9F61-CE6E88686D2B}"/>
              </a:ext>
            </a:extLst>
          </p:cNvPr>
          <p:cNvSpPr txBox="1">
            <a:spLocks/>
          </p:cNvSpPr>
          <p:nvPr/>
        </p:nvSpPr>
        <p:spPr>
          <a:xfrm>
            <a:off x="8182529" y="6241463"/>
            <a:ext cx="3587345" cy="44371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2800" kern="0" spc="-5" dirty="0">
                <a:solidFill>
                  <a:schemeClr val="tx1">
                    <a:lumMod val="85000"/>
                    <a:lumOff val="15000"/>
                  </a:schemeClr>
                </a:solidFill>
                <a:latin typeface="Arial" panose="020B0604020202020204" pitchFamily="34" charset="0"/>
                <a:cs typeface="Arial" panose="020B0604020202020204" pitchFamily="34" charset="0"/>
              </a:rPr>
              <a:t>20 mins </a:t>
            </a:r>
            <a:r>
              <a:rPr lang="en-GB" sz="2800" kern="0" spc="-5" dirty="0" err="1">
                <a:solidFill>
                  <a:schemeClr val="tx1">
                    <a:lumMod val="85000"/>
                    <a:lumOff val="15000"/>
                  </a:schemeClr>
                </a:solidFill>
                <a:latin typeface="Arial" panose="020B0604020202020204" pitchFamily="34" charset="0"/>
                <a:cs typeface="Arial" panose="020B0604020202020204" pitchFamily="34" charset="0"/>
              </a:rPr>
              <a:t>inc</a:t>
            </a:r>
            <a:r>
              <a:rPr lang="en-GB" sz="2800" kern="0" spc="-5" dirty="0">
                <a:solidFill>
                  <a:schemeClr val="tx1">
                    <a:lumMod val="85000"/>
                    <a:lumOff val="15000"/>
                  </a:schemeClr>
                </a:solidFill>
                <a:latin typeface="Arial" panose="020B0604020202020204" pitchFamily="34" charset="0"/>
                <a:cs typeface="Arial" panose="020B0604020202020204" pitchFamily="34" charset="0"/>
              </a:rPr>
              <a:t> pack away</a:t>
            </a:r>
            <a:endParaRPr lang="en-GB" sz="2800" kern="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C00ADDC-2DAA-4A5C-BECF-E6C31D6DCD63}"/>
              </a:ext>
            </a:extLst>
          </p:cNvPr>
          <p:cNvSpPr txBox="1"/>
          <p:nvPr/>
        </p:nvSpPr>
        <p:spPr>
          <a:xfrm>
            <a:off x="4004955" y="7551386"/>
            <a:ext cx="3567163" cy="372409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t>Get them in front of the devices with their own login details and use the </a:t>
            </a:r>
            <a:r>
              <a:rPr lang="en-GB" b="1" dirty="0"/>
              <a:t>‘Logging in’ and ‘How to play’ </a:t>
            </a:r>
            <a:r>
              <a:rPr lang="en-GB" dirty="0"/>
              <a:t>if they’re not old enough to login themselves. Support pupils as required.</a:t>
            </a:r>
          </a:p>
          <a:p>
            <a:pPr marL="285750" indent="-285750">
              <a:spcAft>
                <a:spcPts val="1200"/>
              </a:spcAft>
              <a:buFont typeface="Arial" panose="020B0604020202020204" pitchFamily="34" charset="0"/>
              <a:buChar char="•"/>
            </a:pPr>
            <a:r>
              <a:rPr lang="en-GB" dirty="0"/>
              <a:t>Let them </a:t>
            </a:r>
            <a:r>
              <a:rPr lang="en-GB" b="1" dirty="0"/>
              <a:t>play</a:t>
            </a:r>
            <a:r>
              <a:rPr lang="en-GB" dirty="0"/>
              <a:t> until there is 20 minutes left of the lesson.</a:t>
            </a:r>
          </a:p>
          <a:p>
            <a:pPr marL="285750" indent="-285750">
              <a:spcAft>
                <a:spcPts val="1200"/>
              </a:spcAft>
              <a:buFont typeface="Arial" panose="020B0604020202020204" pitchFamily="34" charset="0"/>
              <a:buChar char="•"/>
            </a:pPr>
            <a:r>
              <a:rPr lang="en-GB" dirty="0"/>
              <a:t>Call their attention and get them to logout (by pressing Me &gt; Logout), then login again then logout again. 5 minutes</a:t>
            </a:r>
          </a:p>
        </p:txBody>
      </p:sp>
      <p:sp>
        <p:nvSpPr>
          <p:cNvPr id="19" name="TextBox 18">
            <a:extLst>
              <a:ext uri="{FF2B5EF4-FFF2-40B4-BE49-F238E27FC236}">
                <a16:creationId xmlns:a16="http://schemas.microsoft.com/office/drawing/2014/main" id="{7BAD2E3E-5682-4A8C-8605-7408FCB40F29}"/>
              </a:ext>
            </a:extLst>
          </p:cNvPr>
          <p:cNvSpPr txBox="1"/>
          <p:nvPr/>
        </p:nvSpPr>
        <p:spPr>
          <a:xfrm>
            <a:off x="8472264" y="7551386"/>
            <a:ext cx="2863215" cy="24622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t>Get them all ready to listen and go through ‘</a:t>
            </a:r>
            <a:r>
              <a:rPr lang="en-GB" b="1" dirty="0"/>
              <a:t>Rewards</a:t>
            </a:r>
            <a:r>
              <a:rPr lang="en-GB" dirty="0"/>
              <a:t>’. If you think it’s appropriate for their age, you could go through the ‘</a:t>
            </a:r>
            <a:r>
              <a:rPr lang="en-GB" b="1" dirty="0"/>
              <a:t>Learning Intentions</a:t>
            </a:r>
            <a:r>
              <a:rPr lang="en-GB" dirty="0"/>
              <a:t>’</a:t>
            </a:r>
            <a:r>
              <a:rPr lang="en-GB" b="1" dirty="0"/>
              <a:t> </a:t>
            </a:r>
            <a:r>
              <a:rPr lang="en-GB" dirty="0"/>
              <a:t>section.  10 minutes</a:t>
            </a:r>
          </a:p>
          <a:p>
            <a:pPr marL="285750" indent="-285750">
              <a:spcAft>
                <a:spcPts val="1200"/>
              </a:spcAft>
              <a:buFont typeface="Arial" panose="020B0604020202020204" pitchFamily="34" charset="0"/>
              <a:buChar char="•"/>
            </a:pPr>
            <a:r>
              <a:rPr lang="en-GB" dirty="0"/>
              <a:t>Pack away. 5 minutes.</a:t>
            </a:r>
          </a:p>
        </p:txBody>
      </p:sp>
      <p:sp>
        <p:nvSpPr>
          <p:cNvPr id="3" name="Right Brace 2">
            <a:extLst>
              <a:ext uri="{FF2B5EF4-FFF2-40B4-BE49-F238E27FC236}">
                <a16:creationId xmlns:a16="http://schemas.microsoft.com/office/drawing/2014/main" id="{EA9AC8C8-8512-4DE4-8784-779AE3395A2D}"/>
              </a:ext>
            </a:extLst>
          </p:cNvPr>
          <p:cNvSpPr/>
          <p:nvPr/>
        </p:nvSpPr>
        <p:spPr>
          <a:xfrm rot="5400000">
            <a:off x="9818136" y="4990210"/>
            <a:ext cx="318760" cy="4428968"/>
          </a:xfrm>
          <a:prstGeom prst="rightBrace">
            <a:avLst/>
          </a:prstGeom>
          <a:ln w="76200">
            <a:solidFill>
              <a:srgbClr val="CC15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e 22">
            <a:extLst>
              <a:ext uri="{FF2B5EF4-FFF2-40B4-BE49-F238E27FC236}">
                <a16:creationId xmlns:a16="http://schemas.microsoft.com/office/drawing/2014/main" id="{5021B3B8-84F4-428A-A304-6FD94AACCD53}"/>
              </a:ext>
            </a:extLst>
          </p:cNvPr>
          <p:cNvSpPr/>
          <p:nvPr/>
        </p:nvSpPr>
        <p:spPr>
          <a:xfrm rot="5400000">
            <a:off x="5520021" y="5203923"/>
            <a:ext cx="334673" cy="3985628"/>
          </a:xfrm>
          <a:prstGeom prst="rightBrace">
            <a:avLst/>
          </a:prstGeom>
          <a:ln w="76200">
            <a:solidFill>
              <a:srgbClr val="784B9E"/>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1"/>
          </a:p>
        </p:txBody>
      </p:sp>
      <p:sp>
        <p:nvSpPr>
          <p:cNvPr id="7" name="Arrow: Right 6">
            <a:extLst>
              <a:ext uri="{FF2B5EF4-FFF2-40B4-BE49-F238E27FC236}">
                <a16:creationId xmlns:a16="http://schemas.microsoft.com/office/drawing/2014/main" id="{A9BD6A8C-8678-4235-8A00-78A2EBB41E2B}"/>
              </a:ext>
            </a:extLst>
          </p:cNvPr>
          <p:cNvSpPr/>
          <p:nvPr/>
        </p:nvSpPr>
        <p:spPr>
          <a:xfrm>
            <a:off x="3555628" y="1802733"/>
            <a:ext cx="307182" cy="302232"/>
          </a:xfrm>
          <a:prstGeom prst="rightArrow">
            <a:avLst/>
          </a:prstGeom>
          <a:ln w="57150">
            <a:solidFill>
              <a:srgbClr val="784B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row: Right 26">
            <a:extLst>
              <a:ext uri="{FF2B5EF4-FFF2-40B4-BE49-F238E27FC236}">
                <a16:creationId xmlns:a16="http://schemas.microsoft.com/office/drawing/2014/main" id="{0DCA310E-AF5B-48C4-A194-ED92D2509295}"/>
              </a:ext>
            </a:extLst>
          </p:cNvPr>
          <p:cNvSpPr/>
          <p:nvPr/>
        </p:nvSpPr>
        <p:spPr>
          <a:xfrm>
            <a:off x="7583852" y="1802733"/>
            <a:ext cx="307182" cy="302232"/>
          </a:xfrm>
          <a:prstGeom prst="rightArrow">
            <a:avLst/>
          </a:prstGeom>
          <a:ln w="57150">
            <a:solidFill>
              <a:srgbClr val="CC15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Oval 7">
            <a:extLst>
              <a:ext uri="{FF2B5EF4-FFF2-40B4-BE49-F238E27FC236}">
                <a16:creationId xmlns:a16="http://schemas.microsoft.com/office/drawing/2014/main" id="{8985FF52-A88D-4AF3-AF5A-2F738B988DF9}"/>
              </a:ext>
            </a:extLst>
          </p:cNvPr>
          <p:cNvSpPr/>
          <p:nvPr/>
        </p:nvSpPr>
        <p:spPr>
          <a:xfrm>
            <a:off x="3611683" y="7550162"/>
            <a:ext cx="324259" cy="324259"/>
          </a:xfrm>
          <a:prstGeom prst="ellipse">
            <a:avLst/>
          </a:prstGeom>
          <a:ln w="76200">
            <a:solidFill>
              <a:srgbClr val="784B9E"/>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2</a:t>
            </a:r>
          </a:p>
        </p:txBody>
      </p:sp>
      <p:sp>
        <p:nvSpPr>
          <p:cNvPr id="29" name="Oval 28">
            <a:extLst>
              <a:ext uri="{FF2B5EF4-FFF2-40B4-BE49-F238E27FC236}">
                <a16:creationId xmlns:a16="http://schemas.microsoft.com/office/drawing/2014/main" id="{DE4D7595-E5FF-49D5-9CEF-48E1B9C97973}"/>
              </a:ext>
            </a:extLst>
          </p:cNvPr>
          <p:cNvSpPr/>
          <p:nvPr/>
        </p:nvSpPr>
        <p:spPr>
          <a:xfrm>
            <a:off x="119336" y="7550162"/>
            <a:ext cx="324259" cy="324259"/>
          </a:xfrm>
          <a:prstGeom prst="ellipse">
            <a:avLst/>
          </a:prstGeom>
          <a:ln w="76200">
            <a:solidFill>
              <a:srgbClr val="F4791F"/>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1</a:t>
            </a:r>
          </a:p>
        </p:txBody>
      </p:sp>
      <p:sp>
        <p:nvSpPr>
          <p:cNvPr id="31" name="Oval 30">
            <a:extLst>
              <a:ext uri="{FF2B5EF4-FFF2-40B4-BE49-F238E27FC236}">
                <a16:creationId xmlns:a16="http://schemas.microsoft.com/office/drawing/2014/main" id="{81A9E472-61A5-4233-BF1D-459C498C43D6}"/>
              </a:ext>
            </a:extLst>
          </p:cNvPr>
          <p:cNvSpPr/>
          <p:nvPr/>
        </p:nvSpPr>
        <p:spPr>
          <a:xfrm>
            <a:off x="8078992" y="7550162"/>
            <a:ext cx="324259" cy="324259"/>
          </a:xfrm>
          <a:prstGeom prst="ellipse">
            <a:avLst/>
          </a:prstGeom>
          <a:ln w="76200">
            <a:solidFill>
              <a:srgbClr val="CC158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t>3</a:t>
            </a:r>
          </a:p>
        </p:txBody>
      </p:sp>
      <p:sp>
        <p:nvSpPr>
          <p:cNvPr id="32" name="Right Brace 31">
            <a:extLst>
              <a:ext uri="{FF2B5EF4-FFF2-40B4-BE49-F238E27FC236}">
                <a16:creationId xmlns:a16="http://schemas.microsoft.com/office/drawing/2014/main" id="{1443E818-7EA3-4781-BA3E-8ABF310D6B70}"/>
              </a:ext>
            </a:extLst>
          </p:cNvPr>
          <p:cNvSpPr/>
          <p:nvPr/>
        </p:nvSpPr>
        <p:spPr>
          <a:xfrm rot="5400000">
            <a:off x="1648529" y="5400923"/>
            <a:ext cx="334675" cy="3591632"/>
          </a:xfrm>
          <a:prstGeom prst="rightBrace">
            <a:avLst/>
          </a:prstGeom>
          <a:ln w="76200">
            <a:solidFill>
              <a:srgbClr val="F4791F"/>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1"/>
          </a:p>
        </p:txBody>
      </p:sp>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FBB8B4A8-9D67-8821-9898-951399B75A69}"/>
                  </a:ext>
                </a:extLst>
              </p:cNvPr>
              <p:cNvGraphicFramePr>
                <a:graphicFrameLocks noChangeAspect="1"/>
              </p:cNvGraphicFramePr>
              <p:nvPr>
                <p:extLst>
                  <p:ext uri="{D42A27DB-BD31-4B8C-83A1-F6EECF244321}">
                    <p14:modId xmlns:p14="http://schemas.microsoft.com/office/powerpoint/2010/main" val="2053644742"/>
                  </p:ext>
                </p:extLst>
              </p:nvPr>
            </p:nvGraphicFramePr>
            <p:xfrm>
              <a:off x="596782" y="2707847"/>
              <a:ext cx="2560000" cy="1440000"/>
            </p:xfrm>
            <a:graphic>
              <a:graphicData uri="http://schemas.microsoft.com/office/powerpoint/2016/slidezoom">
                <pslz:sldZm>
                  <pslz:sldZmObj sldId="355" cId="1245499127">
                    <pslz:zmPr id="{864C6CD2-B53B-B345-881E-7555AFD6AE0F}" returnToParent="0" transitionDur="100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36" name="Slide Zoom 35">
                <a:hlinkClick r:id="rId8" action="ppaction://hlinksldjump"/>
                <a:extLst>
                  <a:ext uri="{FF2B5EF4-FFF2-40B4-BE49-F238E27FC236}">
                    <a16:creationId xmlns:a16="http://schemas.microsoft.com/office/drawing/2014/main" id="{FBB8B4A8-9D67-8821-9898-951399B75A69}"/>
                  </a:ext>
                </a:extLst>
              </p:cNvPr>
              <p:cNvPicPr>
                <a:picLocks noGrp="1" noRot="1" noChangeAspect="1" noMove="1" noResize="1" noEditPoints="1" noAdjustHandles="1" noChangeArrowheads="1" noChangeShapeType="1"/>
              </p:cNvPicPr>
              <p:nvPr/>
            </p:nvPicPr>
            <p:blipFill>
              <a:blip r:embed="rId9"/>
              <a:stretch>
                <a:fillRect/>
              </a:stretch>
            </p:blipFill>
            <p:spPr>
              <a:xfrm>
                <a:off x="596782" y="2707847"/>
                <a:ext cx="2560000" cy="144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Slide Zoom 37">
                <a:extLst>
                  <a:ext uri="{FF2B5EF4-FFF2-40B4-BE49-F238E27FC236}">
                    <a16:creationId xmlns:a16="http://schemas.microsoft.com/office/drawing/2014/main" id="{289A3F85-B2EA-C4B8-36F1-2573D874B045}"/>
                  </a:ext>
                </a:extLst>
              </p:cNvPr>
              <p:cNvGraphicFramePr>
                <a:graphicFrameLocks noChangeAspect="1"/>
              </p:cNvGraphicFramePr>
              <p:nvPr>
                <p:extLst>
                  <p:ext uri="{D42A27DB-BD31-4B8C-83A1-F6EECF244321}">
                    <p14:modId xmlns:p14="http://schemas.microsoft.com/office/powerpoint/2010/main" val="3308133199"/>
                  </p:ext>
                </p:extLst>
              </p:nvPr>
            </p:nvGraphicFramePr>
            <p:xfrm>
              <a:off x="4441219" y="2712412"/>
              <a:ext cx="2560000" cy="1440000"/>
            </p:xfrm>
            <a:graphic>
              <a:graphicData uri="http://schemas.microsoft.com/office/powerpoint/2016/slidezoom">
                <pslz:sldZm>
                  <pslz:sldZmObj sldId="321" cId="1892168342">
                    <pslz:zmPr id="{4797F407-FDD9-954C-A58D-7759E3F9F250}" returnToParent="0" transitionDur="1000">
                      <p166:blipFill xmlns:p166="http://schemas.microsoft.com/office/powerpoint/2016/6/main">
                        <a:blip r:embed="rId1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38" name="Slide Zoom 37">
                <a:hlinkClick r:id="rId11" action="ppaction://hlinksldjump"/>
                <a:extLst>
                  <a:ext uri="{FF2B5EF4-FFF2-40B4-BE49-F238E27FC236}">
                    <a16:creationId xmlns:a16="http://schemas.microsoft.com/office/drawing/2014/main" id="{289A3F85-B2EA-C4B8-36F1-2573D874B045}"/>
                  </a:ext>
                </a:extLst>
              </p:cNvPr>
              <p:cNvPicPr>
                <a:picLocks noGrp="1" noRot="1" noChangeAspect="1" noMove="1" noResize="1" noEditPoints="1" noAdjustHandles="1" noChangeArrowheads="1" noChangeShapeType="1"/>
              </p:cNvPicPr>
              <p:nvPr/>
            </p:nvPicPr>
            <p:blipFill>
              <a:blip r:embed="rId12"/>
              <a:stretch>
                <a:fillRect/>
              </a:stretch>
            </p:blipFill>
            <p:spPr>
              <a:xfrm>
                <a:off x="4441219" y="2712412"/>
                <a:ext cx="2560000" cy="144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0" name="Slide Zoom 39">
                <a:extLst>
                  <a:ext uri="{FF2B5EF4-FFF2-40B4-BE49-F238E27FC236}">
                    <a16:creationId xmlns:a16="http://schemas.microsoft.com/office/drawing/2014/main" id="{C2D1E175-F191-F433-BCDA-2B94FBDF58CC}"/>
                  </a:ext>
                </a:extLst>
              </p:cNvPr>
              <p:cNvGraphicFramePr>
                <a:graphicFrameLocks noChangeAspect="1"/>
              </p:cNvGraphicFramePr>
              <p:nvPr>
                <p:extLst>
                  <p:ext uri="{D42A27DB-BD31-4B8C-83A1-F6EECF244321}">
                    <p14:modId xmlns:p14="http://schemas.microsoft.com/office/powerpoint/2010/main" val="477358417"/>
                  </p:ext>
                </p:extLst>
              </p:nvPr>
            </p:nvGraphicFramePr>
            <p:xfrm>
              <a:off x="4441219" y="4550923"/>
              <a:ext cx="2560000" cy="1440000"/>
            </p:xfrm>
            <a:graphic>
              <a:graphicData uri="http://schemas.microsoft.com/office/powerpoint/2016/slidezoom">
                <pslz:sldZm>
                  <pslz:sldZmObj sldId="359" cId="1953978494">
                    <pslz:zmPr id="{D47A66A3-B721-7345-8EE5-4A3F45F79C5A}" returnToParent="0"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40" name="Slide Zoom 39">
                <a:hlinkClick r:id="rId14" action="ppaction://hlinksldjump"/>
                <a:extLst>
                  <a:ext uri="{FF2B5EF4-FFF2-40B4-BE49-F238E27FC236}">
                    <a16:creationId xmlns:a16="http://schemas.microsoft.com/office/drawing/2014/main" id="{C2D1E175-F191-F433-BCDA-2B94FBDF58CC}"/>
                  </a:ext>
                </a:extLst>
              </p:cNvPr>
              <p:cNvPicPr>
                <a:picLocks noGrp="1" noRot="1" noChangeAspect="1" noMove="1" noResize="1" noEditPoints="1" noAdjustHandles="1" noChangeArrowheads="1" noChangeShapeType="1"/>
              </p:cNvPicPr>
              <p:nvPr/>
            </p:nvPicPr>
            <p:blipFill>
              <a:blip r:embed="rId15"/>
              <a:stretch>
                <a:fillRect/>
              </a:stretch>
            </p:blipFill>
            <p:spPr>
              <a:xfrm>
                <a:off x="4441219" y="4550923"/>
                <a:ext cx="2560000" cy="144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D553F271-8B2E-C8B9-623A-B06DDCEDDFB8}"/>
                  </a:ext>
                </a:extLst>
              </p:cNvPr>
              <p:cNvGraphicFramePr>
                <a:graphicFrameLocks noChangeAspect="1"/>
              </p:cNvGraphicFramePr>
              <p:nvPr>
                <p:extLst>
                  <p:ext uri="{D42A27DB-BD31-4B8C-83A1-F6EECF244321}">
                    <p14:modId xmlns:p14="http://schemas.microsoft.com/office/powerpoint/2010/main" val="4049641254"/>
                  </p:ext>
                </p:extLst>
              </p:nvPr>
            </p:nvGraphicFramePr>
            <p:xfrm>
              <a:off x="8775479" y="2709000"/>
              <a:ext cx="2560000" cy="1440000"/>
            </p:xfrm>
            <a:graphic>
              <a:graphicData uri="http://schemas.microsoft.com/office/powerpoint/2016/slidezoom">
                <pslz:sldZm>
                  <pslz:sldZmObj sldId="325" cId="564680089">
                    <pslz:zmPr id="{B75CD908-7EC9-3E4B-89E0-C9FE3918DAB9}" returnToParent="0" transitionDur="1000">
                      <p166:blipFill xmlns:p166="http://schemas.microsoft.com/office/powerpoint/2016/6/main">
                        <a:blip r:embed="rId1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42" name="Slide Zoom 41">
                <a:hlinkClick r:id="rId17" action="ppaction://hlinksldjump"/>
                <a:extLst>
                  <a:ext uri="{FF2B5EF4-FFF2-40B4-BE49-F238E27FC236}">
                    <a16:creationId xmlns:a16="http://schemas.microsoft.com/office/drawing/2014/main" id="{D553F271-8B2E-C8B9-623A-B06DDCEDDFB8}"/>
                  </a:ext>
                </a:extLst>
              </p:cNvPr>
              <p:cNvPicPr>
                <a:picLocks noGrp="1" noRot="1" noChangeAspect="1" noMove="1" noResize="1" noEditPoints="1" noAdjustHandles="1" noChangeArrowheads="1" noChangeShapeType="1"/>
              </p:cNvPicPr>
              <p:nvPr/>
            </p:nvPicPr>
            <p:blipFill>
              <a:blip r:embed="rId18"/>
              <a:stretch>
                <a:fillRect/>
              </a:stretch>
            </p:blipFill>
            <p:spPr>
              <a:xfrm>
                <a:off x="8775479" y="2709000"/>
                <a:ext cx="2560000" cy="144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9A8A3D27-31B9-8B73-D02D-1485DE3C39B7}"/>
                  </a:ext>
                </a:extLst>
              </p:cNvPr>
              <p:cNvGraphicFramePr>
                <a:graphicFrameLocks noChangeAspect="1"/>
              </p:cNvGraphicFramePr>
              <p:nvPr>
                <p:extLst>
                  <p:ext uri="{D42A27DB-BD31-4B8C-83A1-F6EECF244321}">
                    <p14:modId xmlns:p14="http://schemas.microsoft.com/office/powerpoint/2010/main" val="2847327438"/>
                  </p:ext>
                </p:extLst>
              </p:nvPr>
            </p:nvGraphicFramePr>
            <p:xfrm>
              <a:off x="8775479" y="4550923"/>
              <a:ext cx="2560000" cy="1440000"/>
            </p:xfrm>
            <a:graphic>
              <a:graphicData uri="http://schemas.microsoft.com/office/powerpoint/2016/slidezoom">
                <pslz:sldZm>
                  <pslz:sldZmObj sldId="320" cId="3172836928">
                    <pslz:zmPr id="{665783A4-28CC-9244-8F44-82FD7CBE8D7D}" returnToParent="0" transitionDur="1000">
                      <p166:blipFill xmlns:p166="http://schemas.microsoft.com/office/powerpoint/2016/6/main">
                        <a:blip r:embed="rId1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44" name="Slide Zoom 43">
                <a:hlinkClick r:id="rId20" action="ppaction://hlinksldjump"/>
                <a:extLst>
                  <a:ext uri="{FF2B5EF4-FFF2-40B4-BE49-F238E27FC236}">
                    <a16:creationId xmlns:a16="http://schemas.microsoft.com/office/drawing/2014/main" id="{9A8A3D27-31B9-8B73-D02D-1485DE3C39B7}"/>
                  </a:ext>
                </a:extLst>
              </p:cNvPr>
              <p:cNvPicPr>
                <a:picLocks noGrp="1" noRot="1" noChangeAspect="1" noMove="1" noResize="1" noEditPoints="1" noAdjustHandles="1" noChangeArrowheads="1" noChangeShapeType="1"/>
              </p:cNvPicPr>
              <p:nvPr/>
            </p:nvPicPr>
            <p:blipFill>
              <a:blip r:embed="rId21"/>
              <a:stretch>
                <a:fillRect/>
              </a:stretch>
            </p:blipFill>
            <p:spPr>
              <a:xfrm>
                <a:off x="8775479" y="4550923"/>
                <a:ext cx="2560000" cy="1440000"/>
              </a:xfrm>
              <a:prstGeom prst="rect">
                <a:avLst/>
              </a:prstGeom>
              <a:ln w="3175">
                <a:solidFill>
                  <a:prstClr val="ltGray"/>
                </a:solidFill>
              </a:ln>
            </p:spPr>
          </p:pic>
        </mc:Fallback>
      </mc:AlternateContent>
      <p:sp>
        <p:nvSpPr>
          <p:cNvPr id="45" name="TextBox 44">
            <a:extLst>
              <a:ext uri="{FF2B5EF4-FFF2-40B4-BE49-F238E27FC236}">
                <a16:creationId xmlns:a16="http://schemas.microsoft.com/office/drawing/2014/main" id="{53CC548E-3F85-3C27-28EB-B2D85A9C5F74}"/>
              </a:ext>
            </a:extLst>
          </p:cNvPr>
          <p:cNvSpPr txBox="1"/>
          <p:nvPr/>
        </p:nvSpPr>
        <p:spPr>
          <a:xfrm>
            <a:off x="512608" y="7550162"/>
            <a:ext cx="2592201" cy="190821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t>10 minutes going through ‘</a:t>
            </a:r>
            <a:r>
              <a:rPr lang="en-GB" b="1" dirty="0"/>
              <a:t>Meet the NumBots</a:t>
            </a:r>
            <a:r>
              <a:rPr lang="en-GB" dirty="0"/>
              <a:t>’ and ‘</a:t>
            </a:r>
            <a:r>
              <a:rPr lang="en-GB" b="1" dirty="0"/>
              <a:t>Introducing the game</a:t>
            </a:r>
            <a:r>
              <a:rPr lang="en-GB" dirty="0"/>
              <a:t>’. </a:t>
            </a:r>
          </a:p>
          <a:p>
            <a:pPr marL="285750" indent="-285750">
              <a:spcAft>
                <a:spcPts val="1200"/>
              </a:spcAft>
              <a:buFont typeface="Arial" panose="020B0604020202020204" pitchFamily="34" charset="0"/>
              <a:buChar char="•"/>
            </a:pPr>
            <a:r>
              <a:rPr lang="en-GB" dirty="0"/>
              <a:t>No devices.</a:t>
            </a:r>
          </a:p>
        </p:txBody>
      </p:sp>
      <p:sp>
        <p:nvSpPr>
          <p:cNvPr id="46" name="Title 1">
            <a:extLst>
              <a:ext uri="{FF2B5EF4-FFF2-40B4-BE49-F238E27FC236}">
                <a16:creationId xmlns:a16="http://schemas.microsoft.com/office/drawing/2014/main" id="{BEEBD52E-4B03-04ED-9492-2A755BD56AC8}"/>
              </a:ext>
            </a:extLst>
          </p:cNvPr>
          <p:cNvSpPr>
            <a:spLocks noGrp="1"/>
          </p:cNvSpPr>
          <p:nvPr>
            <p:ph type="title"/>
          </p:nvPr>
        </p:nvSpPr>
        <p:spPr>
          <a:xfrm>
            <a:off x="320832" y="320154"/>
            <a:ext cx="8454647" cy="1107996"/>
          </a:xfrm>
        </p:spPr>
        <p:txBody>
          <a:bodyPr/>
          <a:lstStyle/>
          <a:p>
            <a:r>
              <a:rPr lang="en-GB" b="0" dirty="0">
                <a:latin typeface="+mj-lt"/>
              </a:rPr>
              <a:t>Launch Lesson Plan – Slide Menu</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536E2F6-123B-0DDF-B5E0-28393912F8DD}"/>
                  </a:ext>
                </a:extLst>
              </p:cNvPr>
              <p:cNvGraphicFramePr>
                <a:graphicFrameLocks noChangeAspect="1"/>
              </p:cNvGraphicFramePr>
              <p:nvPr>
                <p:extLst>
                  <p:ext uri="{D42A27DB-BD31-4B8C-83A1-F6EECF244321}">
                    <p14:modId xmlns:p14="http://schemas.microsoft.com/office/powerpoint/2010/main" val="1286049372"/>
                  </p:ext>
                </p:extLst>
              </p:nvPr>
            </p:nvGraphicFramePr>
            <p:xfrm>
              <a:off x="596782" y="4550923"/>
              <a:ext cx="2560000" cy="1440000"/>
            </p:xfrm>
            <a:graphic>
              <a:graphicData uri="http://schemas.microsoft.com/office/powerpoint/2016/slidezoom">
                <pslz:sldZm>
                  <pslz:sldZmObj sldId="376" cId="3306028252">
                    <pslz:zmPr id="{7D3C51E8-B4DC-244B-86DE-7EA0C9B0B7B0}" returnToParent="0"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560000" cy="1440000"/>
                        </a:xfrm>
                        <a:prstGeom prst="rect">
                          <a:avLst/>
                        </a:prstGeom>
                        <a:ln w="3175">
                          <a:solidFill>
                            <a:prstClr val="ltGray"/>
                          </a:solidFill>
                        </a:ln>
                      </p166:spPr>
                    </pslz:zmPr>
                  </pslz:sldZmObj>
                </pslz:sldZm>
              </a:graphicData>
            </a:graphic>
          </p:graphicFrame>
        </mc:Choice>
        <mc:Fallback xmlns="">
          <p:pic>
            <p:nvPicPr>
              <p:cNvPr id="4" name="Slide Zoom 3">
                <a:hlinkClick r:id="rId23" action="ppaction://hlinksldjump"/>
                <a:extLst>
                  <a:ext uri="{FF2B5EF4-FFF2-40B4-BE49-F238E27FC236}">
                    <a16:creationId xmlns:a16="http://schemas.microsoft.com/office/drawing/2014/main" id="{A536E2F6-123B-0DDF-B5E0-28393912F8DD}"/>
                  </a:ext>
                </a:extLst>
              </p:cNvPr>
              <p:cNvPicPr>
                <a:picLocks noGrp="1" noRot="1" noChangeAspect="1" noMove="1" noResize="1" noEditPoints="1" noAdjustHandles="1" noChangeArrowheads="1" noChangeShapeType="1"/>
              </p:cNvPicPr>
              <p:nvPr/>
            </p:nvPicPr>
            <p:blipFill>
              <a:blip r:embed="rId24"/>
              <a:stretch>
                <a:fillRect/>
              </a:stretch>
            </p:blipFill>
            <p:spPr>
              <a:xfrm>
                <a:off x="596782" y="4550923"/>
                <a:ext cx="2560000" cy="1440000"/>
              </a:xfrm>
              <a:prstGeom prst="rect">
                <a:avLst/>
              </a:prstGeom>
              <a:ln w="3175">
                <a:solidFill>
                  <a:prstClr val="ltGray"/>
                </a:solidFill>
              </a:ln>
            </p:spPr>
          </p:pic>
        </mc:Fallback>
      </mc:AlternateContent>
    </p:spTree>
    <p:extLst>
      <p:ext uri="{BB962C8B-B14F-4D97-AF65-F5344CB8AC3E}">
        <p14:creationId xmlns:p14="http://schemas.microsoft.com/office/powerpoint/2010/main" val="667992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09" y="1046578"/>
            <a:ext cx="8529602" cy="5026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Upgrade your Bot in the Custom Shack…</a:t>
            </a:r>
            <a:endParaRPr lang="en-GB" sz="5400" b="1" dirty="0">
              <a:solidFill>
                <a:srgbClr val="06B4B2"/>
              </a:solidFill>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object 2">
            <a:extLst>
              <a:ext uri="{FF2B5EF4-FFF2-40B4-BE49-F238E27FC236}">
                <a16:creationId xmlns:a16="http://schemas.microsoft.com/office/drawing/2014/main" id="{93BE2A2A-EEA7-D51D-DF69-BBD291BB8719}"/>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2070107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09" y="1046578"/>
            <a:ext cx="8529602" cy="50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30942"/>
          </a:xfrm>
          <a:prstGeom prst="rect">
            <a:avLst/>
          </a:prstGeom>
        </p:spPr>
        <p:txBody>
          <a:bodyPr wrap="square">
            <a:spAutoFit/>
          </a:bodyPr>
          <a:lstStyle/>
          <a:p>
            <a:pPr algn="ctr"/>
            <a:r>
              <a:rPr lang="en-GB" sz="3500" b="1" dirty="0">
                <a:solidFill>
                  <a:srgbClr val="06B4B2"/>
                </a:solidFill>
                <a:cs typeface="Arial" panose="020B0604020202020204" pitchFamily="34" charset="0"/>
              </a:rPr>
              <a:t>…and save your favourite designs in the Scrapbook</a:t>
            </a: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object 2">
            <a:extLst>
              <a:ext uri="{FF2B5EF4-FFF2-40B4-BE49-F238E27FC236}">
                <a16:creationId xmlns:a16="http://schemas.microsoft.com/office/drawing/2014/main" id="{1F391EA7-3E06-A13E-D2B0-34FB76180246}"/>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1640897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0F24D-A2C7-4DE9-8EC5-0697AF15A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14410" y="1046578"/>
            <a:ext cx="8529600" cy="50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Discover everything in the Inventory:</a:t>
            </a:r>
            <a:endParaRPr lang="en-GB" sz="5400" b="1" dirty="0">
              <a:solidFill>
                <a:srgbClr val="06B4B2"/>
              </a:solidFill>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con&#10;&#10;Description automatically generated">
            <a:extLst>
              <a:ext uri="{FF2B5EF4-FFF2-40B4-BE49-F238E27FC236}">
                <a16:creationId xmlns:a16="http://schemas.microsoft.com/office/drawing/2014/main" id="{06A5EFE7-479A-496A-3FCE-174335CC3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2" name="TextBox 1">
            <a:extLst>
              <a:ext uri="{FF2B5EF4-FFF2-40B4-BE49-F238E27FC236}">
                <a16:creationId xmlns:a16="http://schemas.microsoft.com/office/drawing/2014/main" id="{4B69F4AD-1763-D9C7-2E2A-53D6B91EE14C}"/>
              </a:ext>
            </a:extLst>
          </p:cNvPr>
          <p:cNvSpPr txBox="1"/>
          <p:nvPr/>
        </p:nvSpPr>
        <p:spPr>
          <a:xfrm>
            <a:off x="6543093" y="1797795"/>
            <a:ext cx="3674849" cy="1323439"/>
          </a:xfrm>
          <a:prstGeom prst="rect">
            <a:avLst/>
          </a:prstGeom>
          <a:noFill/>
        </p:spPr>
        <p:txBody>
          <a:bodyPr wrap="square" rtlCol="0">
            <a:spAutoFit/>
          </a:bodyPr>
          <a:lstStyle/>
          <a:p>
            <a:pPr algn="ctr"/>
            <a:r>
              <a:rPr lang="en-GB" sz="4000" dirty="0">
                <a:solidFill>
                  <a:schemeClr val="bg1"/>
                </a:solidFill>
                <a:latin typeface="VAGRundschriftD" pitchFamily="2" charset="77"/>
              </a:rPr>
              <a:t>Press here to</a:t>
            </a:r>
          </a:p>
          <a:p>
            <a:pPr algn="ctr"/>
            <a:r>
              <a:rPr lang="en-GB" sz="4000" dirty="0">
                <a:solidFill>
                  <a:schemeClr val="bg1"/>
                </a:solidFill>
                <a:latin typeface="VAGRundschriftD" pitchFamily="2" charset="77"/>
              </a:rPr>
              <a:t>open Inventory.</a:t>
            </a:r>
          </a:p>
        </p:txBody>
      </p:sp>
      <p:sp>
        <p:nvSpPr>
          <p:cNvPr id="4" name="Oval 3">
            <a:extLst>
              <a:ext uri="{FF2B5EF4-FFF2-40B4-BE49-F238E27FC236}">
                <a16:creationId xmlns:a16="http://schemas.microsoft.com/office/drawing/2014/main" id="{6D593C91-77FF-4F37-37E3-8B4A42E7D3DA}"/>
              </a:ext>
            </a:extLst>
          </p:cNvPr>
          <p:cNvSpPr/>
          <p:nvPr/>
        </p:nvSpPr>
        <p:spPr>
          <a:xfrm>
            <a:off x="7444414" y="850015"/>
            <a:ext cx="1872208" cy="865013"/>
          </a:xfrm>
          <a:prstGeom prst="ellipse">
            <a:avLst/>
          </a:prstGeom>
          <a:noFill/>
          <a:ln w="57150">
            <a:solidFill>
              <a:srgbClr val="CC148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822DD30-5D02-864A-4CD4-0F2112F6DE7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14411" y="1046578"/>
            <a:ext cx="8529598" cy="5026281"/>
          </a:xfrm>
          <a:prstGeom prst="rect">
            <a:avLst/>
          </a:prstGeom>
          <a:ln w="38100" cap="sq">
            <a:solidFill>
              <a:srgbClr val="000000"/>
            </a:solidFill>
            <a:prstDash val="solid"/>
            <a:miter lim="800000"/>
          </a:ln>
          <a:effectLst/>
        </p:spPr>
      </p:pic>
      <p:sp>
        <p:nvSpPr>
          <p:cNvPr id="7" name="object 2">
            <a:extLst>
              <a:ext uri="{FF2B5EF4-FFF2-40B4-BE49-F238E27FC236}">
                <a16:creationId xmlns:a16="http://schemas.microsoft.com/office/drawing/2014/main" id="{ADEAF13D-83A2-5D6D-4DF5-0C6D3DEDBCD4}"/>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7554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8"/>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cs typeface="Arial" panose="020B0604020202020204" pitchFamily="34" charset="0"/>
              </a:rPr>
              <a:t>We’ll also be awarding certificates!</a:t>
            </a:r>
            <a:endParaRPr lang="en-GB" sz="5400" b="1" dirty="0">
              <a:solidFill>
                <a:srgbClr val="06B4B2"/>
              </a:solidFill>
              <a:cs typeface="Arial" panose="020B0604020202020204" pitchFamily="34" charset="0"/>
            </a:endParaRPr>
          </a:p>
        </p:txBody>
      </p:sp>
      <p:pic>
        <p:nvPicPr>
          <p:cNvPr id="12" name="Picture 11" descr="A screenshot of a video game&#10;&#10;Description automatically generated">
            <a:extLst>
              <a:ext uri="{FF2B5EF4-FFF2-40B4-BE49-F238E27FC236}">
                <a16:creationId xmlns:a16="http://schemas.microsoft.com/office/drawing/2014/main" id="{7E2EE3D3-16CA-423C-9F30-B7ED30DEA7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975" y="1348447"/>
            <a:ext cx="3546176" cy="5016123"/>
          </a:xfrm>
          <a:prstGeom prst="rect">
            <a:avLst/>
          </a:prstGeom>
        </p:spPr>
      </p:pic>
      <p:pic>
        <p:nvPicPr>
          <p:cNvPr id="2" name="Picture 1">
            <a:extLst>
              <a:ext uri="{FF2B5EF4-FFF2-40B4-BE49-F238E27FC236}">
                <a16:creationId xmlns:a16="http://schemas.microsoft.com/office/drawing/2014/main" id="{1EE4E661-9E64-45C6-9113-1EE0324BCEA6}"/>
              </a:ext>
            </a:extLst>
          </p:cNvPr>
          <p:cNvPicPr>
            <a:picLocks noChangeAspect="1"/>
          </p:cNvPicPr>
          <p:nvPr/>
        </p:nvPicPr>
        <p:blipFill>
          <a:blip r:embed="rId5"/>
          <a:stretch>
            <a:fillRect/>
          </a:stretch>
        </p:blipFill>
        <p:spPr>
          <a:xfrm>
            <a:off x="186046" y="1335668"/>
            <a:ext cx="3547438" cy="5016123"/>
          </a:xfrm>
          <a:prstGeom prst="rect">
            <a:avLst/>
          </a:prstGeom>
        </p:spPr>
      </p:pic>
      <p:pic>
        <p:nvPicPr>
          <p:cNvPr id="3" name="Picture 2">
            <a:extLst>
              <a:ext uri="{FF2B5EF4-FFF2-40B4-BE49-F238E27FC236}">
                <a16:creationId xmlns:a16="http://schemas.microsoft.com/office/drawing/2014/main" id="{774E12D5-E7A8-4979-8614-DB01480FF0D3}"/>
              </a:ext>
            </a:extLst>
          </p:cNvPr>
          <p:cNvPicPr>
            <a:picLocks noChangeAspect="1"/>
          </p:cNvPicPr>
          <p:nvPr/>
        </p:nvPicPr>
        <p:blipFill>
          <a:blip r:embed="rId6"/>
          <a:stretch>
            <a:fillRect/>
          </a:stretch>
        </p:blipFill>
        <p:spPr>
          <a:xfrm>
            <a:off x="7451332" y="1335668"/>
            <a:ext cx="3587693" cy="5028902"/>
          </a:xfrm>
          <a:prstGeom prst="rect">
            <a:avLst/>
          </a:prstGeom>
        </p:spPr>
      </p:pic>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7"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Icon&#10;&#10;Description automatically generated">
            <a:extLst>
              <a:ext uri="{FF2B5EF4-FFF2-40B4-BE49-F238E27FC236}">
                <a16:creationId xmlns:a16="http://schemas.microsoft.com/office/drawing/2014/main" id="{A085C6F1-C672-8FA4-BD82-7265E22350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
        <p:nvSpPr>
          <p:cNvPr id="6" name="object 2">
            <a:extLst>
              <a:ext uri="{FF2B5EF4-FFF2-40B4-BE49-F238E27FC236}">
                <a16:creationId xmlns:a16="http://schemas.microsoft.com/office/drawing/2014/main" id="{B3E25A73-CAB6-8EED-900A-F18F2922AAD6}"/>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Still to come</a:t>
            </a:r>
            <a:endParaRPr lang="en-GB" sz="1600" b="1" kern="0" dirty="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242229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3923359" y="319707"/>
            <a:ext cx="8263705" cy="628377"/>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4000" kern="0" spc="-5" dirty="0">
                <a:solidFill>
                  <a:srgbClr val="FFFFFF"/>
                </a:solidFill>
                <a:cs typeface="Arial" panose="020B0604020202020204" pitchFamily="34" charset="0"/>
              </a:rPr>
              <a:t>What are we learning?</a:t>
            </a:r>
            <a:endParaRPr lang="en-GB" sz="4000" kern="0" dirty="0">
              <a:solidFill>
                <a:srgbClr val="FFFFFF"/>
              </a:solidFill>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BC7DB3A8-3756-4BCC-B852-C527D762661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8" action="ppaction://hlinksldjump"/>
            <a:extLst>
              <a:ext uri="{FF2B5EF4-FFF2-40B4-BE49-F238E27FC236}">
                <a16:creationId xmlns:a16="http://schemas.microsoft.com/office/drawing/2014/main" id="{FD1785C8-1D25-4068-9A88-FC907346365C}"/>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771FC549-D1D5-0D60-0BCB-265403FFB4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6476" y="2564903"/>
            <a:ext cx="3066433" cy="4151631"/>
          </a:xfrm>
          <a:prstGeom prst="rect">
            <a:avLst/>
          </a:prstGeom>
        </p:spPr>
      </p:pic>
    </p:spTree>
    <p:extLst>
      <p:ext uri="{BB962C8B-B14F-4D97-AF65-F5344CB8AC3E}">
        <p14:creationId xmlns:p14="http://schemas.microsoft.com/office/powerpoint/2010/main" val="31728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5"/>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Learning Intentions</a:t>
            </a:r>
            <a:endParaRPr lang="en-GB" sz="1600" b="1" kern="0" dirty="0">
              <a:solidFill>
                <a:srgbClr val="FFFFFF"/>
              </a:solidFill>
              <a:latin typeface="+mn-lt"/>
              <a:cs typeface="Arial" panose="020B0604020202020204" pitchFamily="34" charset="0"/>
            </a:endParaRPr>
          </a:p>
        </p:txBody>
      </p:sp>
      <p:sp>
        <p:nvSpPr>
          <p:cNvPr id="13" name="Rectangle 12">
            <a:extLst>
              <a:ext uri="{FF2B5EF4-FFF2-40B4-BE49-F238E27FC236}">
                <a16:creationId xmlns:a16="http://schemas.microsoft.com/office/drawing/2014/main" id="{A7A2EBAC-D97F-4C65-85E1-8C2A32F61487}"/>
              </a:ext>
            </a:extLst>
          </p:cNvPr>
          <p:cNvSpPr/>
          <p:nvPr/>
        </p:nvSpPr>
        <p:spPr>
          <a:xfrm>
            <a:off x="-1" y="5786369"/>
            <a:ext cx="2351585" cy="461665"/>
          </a:xfrm>
          <a:prstGeom prst="rect">
            <a:avLst/>
          </a:prstGeom>
        </p:spPr>
        <p:txBody>
          <a:bodyPr wrap="square">
            <a:spAutoFit/>
          </a:bodyPr>
          <a:lstStyle/>
          <a:p>
            <a:pPr algn="r"/>
            <a:r>
              <a:rPr lang="en-GB" sz="2400" b="1" dirty="0">
                <a:solidFill>
                  <a:srgbClr val="CC158D"/>
                </a:solidFill>
                <a:latin typeface="+mj-lt"/>
              </a:rPr>
              <a:t>SUBITISING</a:t>
            </a:r>
            <a:endParaRPr lang="en-GB" dirty="0">
              <a:solidFill>
                <a:srgbClr val="CC158D"/>
              </a:solidFill>
              <a:latin typeface="+mj-lt"/>
            </a:endParaRPr>
          </a:p>
        </p:txBody>
      </p:sp>
      <p:sp>
        <p:nvSpPr>
          <p:cNvPr id="14" name="Rectangle 13">
            <a:extLst>
              <a:ext uri="{FF2B5EF4-FFF2-40B4-BE49-F238E27FC236}">
                <a16:creationId xmlns:a16="http://schemas.microsoft.com/office/drawing/2014/main" id="{557F4B06-23D7-41DB-809A-C8E089EAD025}"/>
              </a:ext>
            </a:extLst>
          </p:cNvPr>
          <p:cNvSpPr/>
          <p:nvPr/>
        </p:nvSpPr>
        <p:spPr>
          <a:xfrm>
            <a:off x="0" y="620688"/>
            <a:ext cx="2351584" cy="830997"/>
          </a:xfrm>
          <a:prstGeom prst="rect">
            <a:avLst/>
          </a:prstGeom>
        </p:spPr>
        <p:txBody>
          <a:bodyPr wrap="square">
            <a:spAutoFit/>
          </a:bodyPr>
          <a:lstStyle/>
          <a:p>
            <a:pPr algn="r"/>
            <a:r>
              <a:rPr lang="en-GB" sz="2400" dirty="0">
                <a:solidFill>
                  <a:srgbClr val="CC158D"/>
                </a:solidFill>
                <a:latin typeface="+mj-lt"/>
              </a:rPr>
              <a:t>ADD &amp; SUBTRACT</a:t>
            </a:r>
          </a:p>
        </p:txBody>
      </p:sp>
      <p:sp>
        <p:nvSpPr>
          <p:cNvPr id="15" name="Rectangle 14">
            <a:extLst>
              <a:ext uri="{FF2B5EF4-FFF2-40B4-BE49-F238E27FC236}">
                <a16:creationId xmlns:a16="http://schemas.microsoft.com/office/drawing/2014/main" id="{7E650240-D674-4AC3-B14C-985018DEBB27}"/>
              </a:ext>
            </a:extLst>
          </p:cNvPr>
          <p:cNvSpPr/>
          <p:nvPr/>
        </p:nvSpPr>
        <p:spPr>
          <a:xfrm>
            <a:off x="-1" y="3100480"/>
            <a:ext cx="2351584" cy="830997"/>
          </a:xfrm>
          <a:prstGeom prst="rect">
            <a:avLst/>
          </a:prstGeom>
        </p:spPr>
        <p:txBody>
          <a:bodyPr wrap="square">
            <a:spAutoFit/>
          </a:bodyPr>
          <a:lstStyle/>
          <a:p>
            <a:pPr algn="r"/>
            <a:r>
              <a:rPr lang="en-GB" sz="2400" b="1" dirty="0">
                <a:solidFill>
                  <a:srgbClr val="CC158D"/>
                </a:solidFill>
                <a:latin typeface="+mj-lt"/>
              </a:rPr>
              <a:t>NUMBER BONDS</a:t>
            </a:r>
            <a:endParaRPr lang="en-GB" sz="2400" dirty="0">
              <a:solidFill>
                <a:srgbClr val="CC158D"/>
              </a:solidFill>
              <a:latin typeface="+mj-lt"/>
            </a:endParaRPr>
          </a:p>
        </p:txBody>
      </p:sp>
      <p:pic>
        <p:nvPicPr>
          <p:cNvPr id="16" name="Picture 15">
            <a:extLst>
              <a:ext uri="{FF2B5EF4-FFF2-40B4-BE49-F238E27FC236}">
                <a16:creationId xmlns:a16="http://schemas.microsoft.com/office/drawing/2014/main" id="{64668327-0A98-4B1B-83F6-B607785E5108}"/>
              </a:ext>
            </a:extLst>
          </p:cNvPr>
          <p:cNvPicPr/>
          <p:nvPr/>
        </p:nvPicPr>
        <p:blipFill>
          <a:blip r:embed="rId4" cstate="screen">
            <a:extLst>
              <a:ext uri="{28A0092B-C50C-407E-A947-70E740481C1C}">
                <a14:useLocalDpi xmlns:a14="http://schemas.microsoft.com/office/drawing/2010/main"/>
              </a:ext>
            </a:extLst>
          </a:blip>
          <a:srcRect/>
          <a:stretch/>
        </p:blipFill>
        <p:spPr>
          <a:xfrm>
            <a:off x="2692194" y="5306396"/>
            <a:ext cx="2197913"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10DDC931-B85C-4F57-9A10-DCBB153D0C51}"/>
              </a:ext>
            </a:extLst>
          </p:cNvPr>
          <p:cNvPicPr/>
          <p:nvPr/>
        </p:nvPicPr>
        <p:blipFill>
          <a:blip r:embed="rId5" cstate="screen">
            <a:extLst>
              <a:ext uri="{28A0092B-C50C-407E-A947-70E740481C1C}">
                <a14:useLocalDpi xmlns:a14="http://schemas.microsoft.com/office/drawing/2010/main"/>
              </a:ext>
            </a:extLst>
          </a:blip>
          <a:srcRect/>
          <a:stretch/>
        </p:blipFill>
        <p:spPr>
          <a:xfrm>
            <a:off x="4526179" y="5306396"/>
            <a:ext cx="2197913"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a:extLst>
              <a:ext uri="{FF2B5EF4-FFF2-40B4-BE49-F238E27FC236}">
                <a16:creationId xmlns:a16="http://schemas.microsoft.com/office/drawing/2014/main" id="{C72F25C6-8BB0-4E47-90BE-1213A83B527D}"/>
              </a:ext>
            </a:extLst>
          </p:cNvPr>
          <p:cNvPicPr/>
          <p:nvPr/>
        </p:nvPicPr>
        <p:blipFill>
          <a:blip r:embed="rId6" cstate="screen">
            <a:extLst>
              <a:ext uri="{28A0092B-C50C-407E-A947-70E740481C1C}">
                <a14:useLocalDpi xmlns:a14="http://schemas.microsoft.com/office/drawing/2010/main"/>
              </a:ext>
            </a:extLst>
          </a:blip>
          <a:srcRect/>
          <a:stretch/>
        </p:blipFill>
        <p:spPr>
          <a:xfrm>
            <a:off x="6360164" y="5306396"/>
            <a:ext cx="2197913"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a16="http://schemas.microsoft.com/office/drawing/2014/main" id="{3A1045EE-90A1-4926-AFAB-E8B327E01A56}"/>
              </a:ext>
            </a:extLst>
          </p:cNvPr>
          <p:cNvPicPr/>
          <p:nvPr/>
        </p:nvPicPr>
        <p:blipFill>
          <a:blip r:embed="rId7" cstate="screen">
            <a:extLst>
              <a:ext uri="{28A0092B-C50C-407E-A947-70E740481C1C}">
                <a14:useLocalDpi xmlns:a14="http://schemas.microsoft.com/office/drawing/2010/main"/>
              </a:ext>
            </a:extLst>
          </a:blip>
          <a:srcRect/>
          <a:stretch/>
        </p:blipFill>
        <p:spPr>
          <a:xfrm>
            <a:off x="8194148" y="5306396"/>
            <a:ext cx="2197913"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2B77070F-84D5-418E-AE1B-6927A52D18A2}"/>
              </a:ext>
            </a:extLst>
          </p:cNvPr>
          <p:cNvPicPr/>
          <p:nvPr/>
        </p:nvPicPr>
        <p:blipFill>
          <a:blip r:embed="rId8" cstate="screen">
            <a:extLst>
              <a:ext uri="{28A0092B-C50C-407E-A947-70E740481C1C}">
                <a14:useLocalDpi xmlns:a14="http://schemas.microsoft.com/office/drawing/2010/main"/>
              </a:ext>
            </a:extLst>
          </a:blip>
          <a:srcRect/>
          <a:stretch/>
        </p:blipFill>
        <p:spPr>
          <a:xfrm>
            <a:off x="2696592" y="2869779"/>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a:extLst>
              <a:ext uri="{FF2B5EF4-FFF2-40B4-BE49-F238E27FC236}">
                <a16:creationId xmlns:a16="http://schemas.microsoft.com/office/drawing/2014/main" id="{96C2394C-BDE1-4C54-912C-FCD11B774E03}"/>
              </a:ext>
            </a:extLst>
          </p:cNvPr>
          <p:cNvPicPr/>
          <p:nvPr/>
        </p:nvPicPr>
        <p:blipFill>
          <a:blip r:embed="rId9" cstate="screen">
            <a:extLst>
              <a:ext uri="{28A0092B-C50C-407E-A947-70E740481C1C}">
                <a14:useLocalDpi xmlns:a14="http://schemas.microsoft.com/office/drawing/2010/main"/>
              </a:ext>
            </a:extLst>
          </a:blip>
          <a:srcRect/>
          <a:stretch/>
        </p:blipFill>
        <p:spPr>
          <a:xfrm>
            <a:off x="4529296" y="2869779"/>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 name="Picture 21">
            <a:extLst>
              <a:ext uri="{FF2B5EF4-FFF2-40B4-BE49-F238E27FC236}">
                <a16:creationId xmlns:a16="http://schemas.microsoft.com/office/drawing/2014/main" id="{9670C747-A60D-4197-9DC5-AE6BB2BFA7B3}"/>
              </a:ext>
            </a:extLst>
          </p:cNvPr>
          <p:cNvPicPr/>
          <p:nvPr/>
        </p:nvPicPr>
        <p:blipFill>
          <a:blip r:embed="rId10" cstate="screen">
            <a:extLst>
              <a:ext uri="{28A0092B-C50C-407E-A947-70E740481C1C}">
                <a14:useLocalDpi xmlns:a14="http://schemas.microsoft.com/office/drawing/2010/main"/>
              </a:ext>
            </a:extLst>
          </a:blip>
          <a:srcRect/>
          <a:stretch/>
        </p:blipFill>
        <p:spPr>
          <a:xfrm>
            <a:off x="6360441" y="2869779"/>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28FD9F7F-9C4D-490A-B953-6DE836E59EAF}"/>
              </a:ext>
            </a:extLst>
          </p:cNvPr>
          <p:cNvPicPr/>
          <p:nvPr/>
        </p:nvPicPr>
        <p:blipFill>
          <a:blip r:embed="rId11" cstate="screen">
            <a:extLst>
              <a:ext uri="{28A0092B-C50C-407E-A947-70E740481C1C}">
                <a14:useLocalDpi xmlns:a14="http://schemas.microsoft.com/office/drawing/2010/main"/>
              </a:ext>
            </a:extLst>
          </a:blip>
          <a:srcRect/>
          <a:stretch/>
        </p:blipFill>
        <p:spPr>
          <a:xfrm>
            <a:off x="8194705" y="2869779"/>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2D16E432-DB77-4973-BEA7-A1237501E42C}"/>
              </a:ext>
            </a:extLst>
          </p:cNvPr>
          <p:cNvPicPr/>
          <p:nvPr/>
        </p:nvPicPr>
        <p:blipFill>
          <a:blip r:embed="rId12" cstate="screen">
            <a:extLst>
              <a:ext uri="{28A0092B-C50C-407E-A947-70E740481C1C}">
                <a14:useLocalDpi xmlns:a14="http://schemas.microsoft.com/office/drawing/2010/main"/>
              </a:ext>
            </a:extLst>
          </a:blip>
          <a:srcRect/>
          <a:stretch/>
        </p:blipFill>
        <p:spPr>
          <a:xfrm>
            <a:off x="2689441" y="408010"/>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6" name="Picture 25">
            <a:extLst>
              <a:ext uri="{FF2B5EF4-FFF2-40B4-BE49-F238E27FC236}">
                <a16:creationId xmlns:a16="http://schemas.microsoft.com/office/drawing/2014/main" id="{4D2D935B-CA7D-48C4-88FA-9DCF87C076A1}"/>
              </a:ext>
            </a:extLst>
          </p:cNvPr>
          <p:cNvPicPr/>
          <p:nvPr/>
        </p:nvPicPr>
        <p:blipFill>
          <a:blip r:embed="rId13" cstate="screen">
            <a:extLst>
              <a:ext uri="{28A0092B-C50C-407E-A947-70E740481C1C}">
                <a14:useLocalDpi xmlns:a14="http://schemas.microsoft.com/office/drawing/2010/main"/>
              </a:ext>
            </a:extLst>
          </a:blip>
          <a:srcRect/>
          <a:stretch/>
        </p:blipFill>
        <p:spPr>
          <a:xfrm>
            <a:off x="4526736" y="408010"/>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26">
            <a:extLst>
              <a:ext uri="{FF2B5EF4-FFF2-40B4-BE49-F238E27FC236}">
                <a16:creationId xmlns:a16="http://schemas.microsoft.com/office/drawing/2014/main" id="{7920F627-C7AF-47F6-91B1-602D1340A6FF}"/>
              </a:ext>
            </a:extLst>
          </p:cNvPr>
          <p:cNvPicPr/>
          <p:nvPr/>
        </p:nvPicPr>
        <p:blipFill>
          <a:blip r:embed="rId14" cstate="screen">
            <a:extLst>
              <a:ext uri="{28A0092B-C50C-407E-A947-70E740481C1C}">
                <a14:useLocalDpi xmlns:a14="http://schemas.microsoft.com/office/drawing/2010/main"/>
              </a:ext>
            </a:extLst>
          </a:blip>
          <a:srcRect/>
          <a:stretch/>
        </p:blipFill>
        <p:spPr>
          <a:xfrm>
            <a:off x="6253842" y="408010"/>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8" name="Picture 27">
            <a:extLst>
              <a:ext uri="{FF2B5EF4-FFF2-40B4-BE49-F238E27FC236}">
                <a16:creationId xmlns:a16="http://schemas.microsoft.com/office/drawing/2014/main" id="{A312D53C-BB31-41C5-B9B1-B9002D096F6F}"/>
              </a:ext>
            </a:extLst>
          </p:cNvPr>
          <p:cNvPicPr/>
          <p:nvPr/>
        </p:nvPicPr>
        <p:blipFill>
          <a:blip r:embed="rId15" cstate="screen">
            <a:extLst>
              <a:ext uri="{28A0092B-C50C-407E-A947-70E740481C1C}">
                <a14:useLocalDpi xmlns:a14="http://schemas.microsoft.com/office/drawing/2010/main"/>
              </a:ext>
            </a:extLst>
          </a:blip>
          <a:srcRect/>
          <a:stretch/>
        </p:blipFill>
        <p:spPr>
          <a:xfrm>
            <a:off x="8194705" y="408010"/>
            <a:ext cx="219708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4" name="TextBox 23">
            <a:extLst>
              <a:ext uri="{FF2B5EF4-FFF2-40B4-BE49-F238E27FC236}">
                <a16:creationId xmlns:a16="http://schemas.microsoft.com/office/drawing/2014/main" id="{FDF29976-050A-4733-AE7D-FE49A8DC98B2}"/>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9" name="Rectangle 28">
            <a:hlinkClick r:id="rId16" action="ppaction://hlinksldjump"/>
            <a:extLst>
              <a:ext uri="{FF2B5EF4-FFF2-40B4-BE49-F238E27FC236}">
                <a16:creationId xmlns:a16="http://schemas.microsoft.com/office/drawing/2014/main" id="{FB6DCBB4-D709-42C6-B70C-CE751BB16C74}"/>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44191EF0-D287-BF73-30BB-D8C47B61C22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spTree>
    <p:extLst>
      <p:ext uri="{BB962C8B-B14F-4D97-AF65-F5344CB8AC3E}">
        <p14:creationId xmlns:p14="http://schemas.microsoft.com/office/powerpoint/2010/main" val="35340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1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10" presetClass="entr" presetSubtype="0" fill="hold" nodeType="afterEffect">
                                  <p:stCondLst>
                                    <p:cond delay="9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4900"/>
                            </p:stCondLst>
                            <p:childTnLst>
                              <p:par>
                                <p:cTn id="32" presetID="10" presetClass="entr" presetSubtype="0" fill="hold" nodeType="afterEffect">
                                  <p:stCondLst>
                                    <p:cond delay="9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6300"/>
                            </p:stCondLst>
                            <p:childTnLst>
                              <p:par>
                                <p:cTn id="36" presetID="10" presetClass="entr" presetSubtype="0" fill="hold" nodeType="afterEffect">
                                  <p:stCondLst>
                                    <p:cond delay="9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7700"/>
                            </p:stCondLst>
                            <p:childTnLst>
                              <p:par>
                                <p:cTn id="40" presetID="10" presetClass="entr" presetSubtype="0" fill="hold" nodeType="afterEffect">
                                  <p:stCondLst>
                                    <p:cond delay="9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9100"/>
                            </p:stCondLst>
                            <p:childTnLst>
                              <p:par>
                                <p:cTn id="44" presetID="10" presetClass="entr" presetSubtype="0" fill="hold" nodeType="afterEffect">
                                  <p:stCondLst>
                                    <p:cond delay="9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10500"/>
                            </p:stCondLst>
                            <p:childTnLst>
                              <p:par>
                                <p:cTn id="48" presetID="10" presetClass="entr" presetSubtype="0" fill="hold" nodeType="afterEffect">
                                  <p:stCondLst>
                                    <p:cond delay="9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11900"/>
                            </p:stCondLst>
                            <p:childTnLst>
                              <p:par>
                                <p:cTn id="52" presetID="10" presetClass="entr" presetSubtype="0" fill="hold" nodeType="afterEffect">
                                  <p:stCondLst>
                                    <p:cond delay="9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13300"/>
                            </p:stCondLst>
                            <p:childTnLst>
                              <p:par>
                                <p:cTn id="56" presetID="10" presetClass="entr" presetSubtype="0" fill="hold" nodeType="afterEffect">
                                  <p:stCondLst>
                                    <p:cond delay="9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4700"/>
                            </p:stCondLst>
                            <p:childTnLst>
                              <p:par>
                                <p:cTn id="60" presetID="10" presetClass="entr" presetSubtype="0" fill="hold" nodeType="afterEffect">
                                  <p:stCondLst>
                                    <p:cond delay="9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16100"/>
                            </p:stCondLst>
                            <p:childTnLst>
                              <p:par>
                                <p:cTn id="64" presetID="10" presetClass="entr" presetSubtype="0" fill="hold" nodeType="afterEffect">
                                  <p:stCondLst>
                                    <p:cond delay="9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17500"/>
                            </p:stCondLst>
                            <p:childTnLst>
                              <p:par>
                                <p:cTn id="68" presetID="10" presetClass="entr" presetSubtype="0" fill="hold" nodeType="afterEffect">
                                  <p:stCondLst>
                                    <p:cond delay="9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6"/>
          <p:cNvSpPr/>
          <p:nvPr/>
        </p:nvSpPr>
        <p:spPr>
          <a:xfrm>
            <a:off x="11490032" y="6495313"/>
            <a:ext cx="624052" cy="1960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Learning Intentions</a:t>
            </a:r>
            <a:endParaRPr lang="en-GB" sz="1600" b="1" kern="0" dirty="0">
              <a:solidFill>
                <a:srgbClr val="FFFFFF"/>
              </a:solidFill>
              <a:latin typeface="+mn-lt"/>
              <a:cs typeface="Arial" panose="020B0604020202020204" pitchFamily="34" charset="0"/>
            </a:endParaRPr>
          </a:p>
        </p:txBody>
      </p:sp>
      <p:sp>
        <p:nvSpPr>
          <p:cNvPr id="9" name="TextBox 8">
            <a:extLst>
              <a:ext uri="{FF2B5EF4-FFF2-40B4-BE49-F238E27FC236}">
                <a16:creationId xmlns:a16="http://schemas.microsoft.com/office/drawing/2014/main" id="{5029F185-488C-4CE4-8481-1E21844E090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4" action="ppaction://hlinksldjump"/>
            <a:extLst>
              <a:ext uri="{FF2B5EF4-FFF2-40B4-BE49-F238E27FC236}">
                <a16:creationId xmlns:a16="http://schemas.microsoft.com/office/drawing/2014/main" id="{53D094D2-849F-42DA-B8C5-5E56D749AEF9}"/>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11A610F6-CB0E-B2D3-8ECB-398CD6DCB6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3" name="Picture 2" descr="Logo&#10;&#10;Description automatically generated">
            <a:extLst>
              <a:ext uri="{FF2B5EF4-FFF2-40B4-BE49-F238E27FC236}">
                <a16:creationId xmlns:a16="http://schemas.microsoft.com/office/drawing/2014/main" id="{89D8F9BB-9E2C-EFF6-0631-893F3E3780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408" y="2564903"/>
            <a:ext cx="3066433" cy="4151631"/>
          </a:xfrm>
          <a:prstGeom prst="rect">
            <a:avLst/>
          </a:prstGeom>
        </p:spPr>
      </p:pic>
      <p:sp>
        <p:nvSpPr>
          <p:cNvPr id="4" name="Speech Bubble: Rectangle with Corners Rounded 12">
            <a:extLst>
              <a:ext uri="{FF2B5EF4-FFF2-40B4-BE49-F238E27FC236}">
                <a16:creationId xmlns:a16="http://schemas.microsoft.com/office/drawing/2014/main" id="{191DD756-85D2-1CA4-0C44-ACDF8DA35FC6}"/>
              </a:ext>
            </a:extLst>
          </p:cNvPr>
          <p:cNvSpPr/>
          <p:nvPr/>
        </p:nvSpPr>
        <p:spPr>
          <a:xfrm>
            <a:off x="3436226" y="188640"/>
            <a:ext cx="6567280" cy="2304256"/>
          </a:xfrm>
          <a:prstGeom prst="wedgeRoundRectCallout">
            <a:avLst>
              <a:gd name="adj1" fmla="val -47665"/>
              <a:gd name="adj2" fmla="val 89521"/>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00"/>
              </a:spcBef>
            </a:pPr>
            <a:r>
              <a:rPr lang="en-GB" sz="4400" b="1" kern="0" dirty="0">
                <a:solidFill>
                  <a:schemeClr val="bg1"/>
                </a:solidFill>
              </a:rPr>
              <a:t>Why are we learning these things?</a:t>
            </a:r>
          </a:p>
        </p:txBody>
      </p:sp>
    </p:spTree>
    <p:extLst>
      <p:ext uri="{BB962C8B-B14F-4D97-AF65-F5344CB8AC3E}">
        <p14:creationId xmlns:p14="http://schemas.microsoft.com/office/powerpoint/2010/main" val="4427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4712F646-4247-4F0B-AC6A-15692F526044}"/>
              </a:ext>
            </a:extLst>
          </p:cNvPr>
          <p:cNvSpPr/>
          <p:nvPr/>
        </p:nvSpPr>
        <p:spPr>
          <a:xfrm>
            <a:off x="295789" y="3593293"/>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3" name="Rectangle 12">
            <a:extLst>
              <a:ext uri="{FF2B5EF4-FFF2-40B4-BE49-F238E27FC236}">
                <a16:creationId xmlns:a16="http://schemas.microsoft.com/office/drawing/2014/main" id="{9F053940-69E9-2042-B476-F61EE231F531}"/>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10"/>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11" name="object 11"/>
          <p:cNvSpPr/>
          <p:nvPr/>
        </p:nvSpPr>
        <p:spPr>
          <a:xfrm>
            <a:off x="11490032" y="6495313"/>
            <a:ext cx="624052" cy="1960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object 12"/>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4" name="object 2">
            <a:extLst>
              <a:ext uri="{FF2B5EF4-FFF2-40B4-BE49-F238E27FC236}">
                <a16:creationId xmlns:a16="http://schemas.microsoft.com/office/drawing/2014/main" id="{2E170D60-4B3B-8146-A184-98D96EF901B1}"/>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b="1" kern="0" spc="-5" dirty="0">
                <a:solidFill>
                  <a:srgbClr val="FFFFFF"/>
                </a:solidFill>
                <a:latin typeface="+mn-lt"/>
                <a:cs typeface="Arial" panose="020B0604020202020204" pitchFamily="34" charset="0"/>
              </a:rPr>
              <a:t>Learning Intentions</a:t>
            </a:r>
            <a:endParaRPr lang="en-GB" sz="1600" b="1" kern="0" dirty="0">
              <a:solidFill>
                <a:srgbClr val="FFFFFF"/>
              </a:solidFill>
              <a:latin typeface="+mn-lt"/>
              <a:cs typeface="Arial" panose="020B0604020202020204" pitchFamily="34" charset="0"/>
            </a:endParaRPr>
          </a:p>
        </p:txBody>
      </p:sp>
      <p:sp>
        <p:nvSpPr>
          <p:cNvPr id="19" name="object 3">
            <a:extLst>
              <a:ext uri="{FF2B5EF4-FFF2-40B4-BE49-F238E27FC236}">
                <a16:creationId xmlns:a16="http://schemas.microsoft.com/office/drawing/2014/main" id="{FD44BAB7-2E3D-4A9F-943B-8704FFA18CBF}"/>
              </a:ext>
            </a:extLst>
          </p:cNvPr>
          <p:cNvSpPr/>
          <p:nvPr/>
        </p:nvSpPr>
        <p:spPr>
          <a:xfrm>
            <a:off x="5663952" y="2872410"/>
            <a:ext cx="5687581" cy="24739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Rectangle 4">
            <a:extLst>
              <a:ext uri="{FF2B5EF4-FFF2-40B4-BE49-F238E27FC236}">
                <a16:creationId xmlns:a16="http://schemas.microsoft.com/office/drawing/2014/main" id="{FC937E3C-9EA6-4C1C-9FA6-B43E2E2B7C8E}"/>
              </a:ext>
            </a:extLst>
          </p:cNvPr>
          <p:cNvSpPr/>
          <p:nvPr/>
        </p:nvSpPr>
        <p:spPr>
          <a:xfrm>
            <a:off x="0" y="5346382"/>
            <a:ext cx="11352468" cy="1511617"/>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D6162C9C-104B-49AB-A0CF-F48DB4EFAF8D}"/>
              </a:ext>
            </a:extLst>
          </p:cNvPr>
          <p:cNvCxnSpPr>
            <a:cxnSpLocks/>
          </p:cNvCxnSpPr>
          <p:nvPr/>
        </p:nvCxnSpPr>
        <p:spPr>
          <a:xfrm>
            <a:off x="0" y="5346382"/>
            <a:ext cx="11352468" cy="0"/>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A picture containing building&#10;&#10;Description automatically generated">
            <a:extLst>
              <a:ext uri="{FF2B5EF4-FFF2-40B4-BE49-F238E27FC236}">
                <a16:creationId xmlns:a16="http://schemas.microsoft.com/office/drawing/2014/main" id="{4BCFEC8B-6744-49A4-A311-6209BCCD526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6975" y="869122"/>
            <a:ext cx="6099048" cy="5715571"/>
          </a:xfrm>
          <a:prstGeom prst="rect">
            <a:avLst/>
          </a:prstGeom>
        </p:spPr>
      </p:pic>
      <p:sp>
        <p:nvSpPr>
          <p:cNvPr id="17" name="Rectangle 16">
            <a:extLst>
              <a:ext uri="{FF2B5EF4-FFF2-40B4-BE49-F238E27FC236}">
                <a16:creationId xmlns:a16="http://schemas.microsoft.com/office/drawing/2014/main" id="{F1D61CC7-6B81-4B07-92F7-4408F4BAE5B9}"/>
              </a:ext>
            </a:extLst>
          </p:cNvPr>
          <p:cNvSpPr/>
          <p:nvPr/>
        </p:nvSpPr>
        <p:spPr>
          <a:xfrm>
            <a:off x="3503712" y="6028849"/>
            <a:ext cx="2189281" cy="461665"/>
          </a:xfrm>
          <a:prstGeom prst="rect">
            <a:avLst/>
          </a:prstGeom>
        </p:spPr>
        <p:txBody>
          <a:bodyPr wrap="square">
            <a:spAutoFit/>
          </a:bodyPr>
          <a:lstStyle/>
          <a:p>
            <a:pPr algn="r"/>
            <a:r>
              <a:rPr lang="en-GB" sz="2400" b="1" dirty="0">
                <a:solidFill>
                  <a:srgbClr val="CC158D"/>
                </a:solidFill>
              </a:rPr>
              <a:t>Subitising</a:t>
            </a:r>
            <a:endParaRPr lang="en-GB" b="1" dirty="0">
              <a:solidFill>
                <a:srgbClr val="CC158D"/>
              </a:solidFill>
            </a:endParaRPr>
          </a:p>
        </p:txBody>
      </p:sp>
      <p:sp>
        <p:nvSpPr>
          <p:cNvPr id="27" name="Rectangle 26">
            <a:extLst>
              <a:ext uri="{FF2B5EF4-FFF2-40B4-BE49-F238E27FC236}">
                <a16:creationId xmlns:a16="http://schemas.microsoft.com/office/drawing/2014/main" id="{57DC0EE8-E2DA-4DFE-9AB2-E427975722BD}"/>
              </a:ext>
            </a:extLst>
          </p:cNvPr>
          <p:cNvSpPr/>
          <p:nvPr/>
        </p:nvSpPr>
        <p:spPr>
          <a:xfrm>
            <a:off x="3745292" y="4358316"/>
            <a:ext cx="1947701" cy="830997"/>
          </a:xfrm>
          <a:prstGeom prst="rect">
            <a:avLst/>
          </a:prstGeom>
        </p:spPr>
        <p:txBody>
          <a:bodyPr wrap="square">
            <a:spAutoFit/>
          </a:bodyPr>
          <a:lstStyle/>
          <a:p>
            <a:pPr algn="r"/>
            <a:r>
              <a:rPr lang="en-GB" sz="2400" b="1" dirty="0">
                <a:solidFill>
                  <a:srgbClr val="CC158D"/>
                </a:solidFill>
              </a:rPr>
              <a:t>Adding &amp; Subtracting</a:t>
            </a:r>
          </a:p>
        </p:txBody>
      </p:sp>
      <p:sp>
        <p:nvSpPr>
          <p:cNvPr id="23" name="Rectangle 22">
            <a:extLst>
              <a:ext uri="{FF2B5EF4-FFF2-40B4-BE49-F238E27FC236}">
                <a16:creationId xmlns:a16="http://schemas.microsoft.com/office/drawing/2014/main" id="{B5B2CD48-0F94-45A4-9F55-028DAD824476}"/>
              </a:ext>
            </a:extLst>
          </p:cNvPr>
          <p:cNvSpPr/>
          <p:nvPr/>
        </p:nvSpPr>
        <p:spPr>
          <a:xfrm>
            <a:off x="3071664" y="5408259"/>
            <a:ext cx="2621329" cy="461665"/>
          </a:xfrm>
          <a:prstGeom prst="rect">
            <a:avLst/>
          </a:prstGeom>
        </p:spPr>
        <p:txBody>
          <a:bodyPr wrap="square">
            <a:spAutoFit/>
          </a:bodyPr>
          <a:lstStyle/>
          <a:p>
            <a:pPr algn="r"/>
            <a:r>
              <a:rPr lang="en-GB" sz="2400" b="1" dirty="0">
                <a:solidFill>
                  <a:srgbClr val="CC158D"/>
                </a:solidFill>
              </a:rPr>
              <a:t>Number Bonds</a:t>
            </a:r>
          </a:p>
        </p:txBody>
      </p:sp>
      <p:sp>
        <p:nvSpPr>
          <p:cNvPr id="24" name="Speech Bubble: Rectangle with Corners Rounded 23">
            <a:extLst>
              <a:ext uri="{FF2B5EF4-FFF2-40B4-BE49-F238E27FC236}">
                <a16:creationId xmlns:a16="http://schemas.microsoft.com/office/drawing/2014/main" id="{7F61C28E-0280-4B2A-8C17-3F70F5520AD6}"/>
              </a:ext>
            </a:extLst>
          </p:cNvPr>
          <p:cNvSpPr/>
          <p:nvPr/>
        </p:nvSpPr>
        <p:spPr>
          <a:xfrm>
            <a:off x="386435"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Imagine maths was a house.</a:t>
            </a:r>
            <a:endParaRPr lang="en-GB" sz="4000" b="1" dirty="0">
              <a:solidFill>
                <a:schemeClr val="bg1"/>
              </a:solidFill>
            </a:endParaRPr>
          </a:p>
        </p:txBody>
      </p:sp>
      <p:sp>
        <p:nvSpPr>
          <p:cNvPr id="28" name="Speech Bubble: Rectangle with Corners Rounded 27">
            <a:extLst>
              <a:ext uri="{FF2B5EF4-FFF2-40B4-BE49-F238E27FC236}">
                <a16:creationId xmlns:a16="http://schemas.microsoft.com/office/drawing/2014/main" id="{657330B5-3D78-4327-A86E-B4A96DBF4D3A}"/>
              </a:ext>
            </a:extLst>
          </p:cNvPr>
          <p:cNvSpPr/>
          <p:nvPr/>
        </p:nvSpPr>
        <p:spPr>
          <a:xfrm>
            <a:off x="432294" y="1227161"/>
            <a:ext cx="386584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You start with subitising…</a:t>
            </a:r>
            <a:endParaRPr lang="en-GB" sz="4000" b="1" dirty="0">
              <a:solidFill>
                <a:schemeClr val="bg1"/>
              </a:solidFill>
            </a:endParaRPr>
          </a:p>
        </p:txBody>
      </p:sp>
      <p:sp>
        <p:nvSpPr>
          <p:cNvPr id="29" name="Speech Bubble: Rectangle with Corners Rounded 28">
            <a:extLst>
              <a:ext uri="{FF2B5EF4-FFF2-40B4-BE49-F238E27FC236}">
                <a16:creationId xmlns:a16="http://schemas.microsoft.com/office/drawing/2014/main" id="{760B609A-4BE7-4E15-A66A-F58AAF240BAD}"/>
              </a:ext>
            </a:extLst>
          </p:cNvPr>
          <p:cNvSpPr/>
          <p:nvPr/>
        </p:nvSpPr>
        <p:spPr>
          <a:xfrm>
            <a:off x="501967" y="1227161"/>
            <a:ext cx="3243325"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 and then number bonds.</a:t>
            </a:r>
            <a:endParaRPr lang="en-GB" sz="4000" b="1" dirty="0">
              <a:solidFill>
                <a:schemeClr val="bg1"/>
              </a:solidFill>
            </a:endParaRPr>
          </a:p>
        </p:txBody>
      </p:sp>
      <p:sp>
        <p:nvSpPr>
          <p:cNvPr id="30" name="Speech Bubble: Rectangle with Corners Rounded 29">
            <a:extLst>
              <a:ext uri="{FF2B5EF4-FFF2-40B4-BE49-F238E27FC236}">
                <a16:creationId xmlns:a16="http://schemas.microsoft.com/office/drawing/2014/main" id="{EC9214B8-4D4A-41B3-AD13-4D01DEDDF665}"/>
              </a:ext>
            </a:extLst>
          </p:cNvPr>
          <p:cNvSpPr/>
          <p:nvPr/>
        </p:nvSpPr>
        <p:spPr>
          <a:xfrm>
            <a:off x="454034" y="1227161"/>
            <a:ext cx="3721825"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Those are the foundations.</a:t>
            </a:r>
            <a:endParaRPr lang="en-GB" sz="4000" b="1" dirty="0">
              <a:solidFill>
                <a:schemeClr val="bg1"/>
              </a:solidFill>
            </a:endParaRPr>
          </a:p>
        </p:txBody>
      </p:sp>
      <p:sp>
        <p:nvSpPr>
          <p:cNvPr id="31" name="Speech Bubble: Rectangle with Corners Rounded 30">
            <a:extLst>
              <a:ext uri="{FF2B5EF4-FFF2-40B4-BE49-F238E27FC236}">
                <a16:creationId xmlns:a16="http://schemas.microsoft.com/office/drawing/2014/main" id="{210EFC80-6DC7-4024-B1D9-DC503D1C1B35}"/>
              </a:ext>
            </a:extLst>
          </p:cNvPr>
          <p:cNvSpPr/>
          <p:nvPr/>
        </p:nvSpPr>
        <p:spPr>
          <a:xfrm>
            <a:off x="433343" y="1227161"/>
            <a:ext cx="3721825"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You can keep building higher…</a:t>
            </a:r>
            <a:endParaRPr lang="en-GB" sz="4000" b="1" dirty="0">
              <a:solidFill>
                <a:schemeClr val="bg1"/>
              </a:solidFill>
            </a:endParaRPr>
          </a:p>
        </p:txBody>
      </p:sp>
      <p:sp>
        <p:nvSpPr>
          <p:cNvPr id="32" name="Speech Bubble: Rectangle with Corners Rounded 31">
            <a:extLst>
              <a:ext uri="{FF2B5EF4-FFF2-40B4-BE49-F238E27FC236}">
                <a16:creationId xmlns:a16="http://schemas.microsoft.com/office/drawing/2014/main" id="{D6F535F4-8FA0-4033-8A57-EDA1F21EC4B0}"/>
              </a:ext>
            </a:extLst>
          </p:cNvPr>
          <p:cNvSpPr/>
          <p:nvPr/>
        </p:nvSpPr>
        <p:spPr>
          <a:xfrm>
            <a:off x="455251" y="1227161"/>
            <a:ext cx="3720608"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 if you have strong walls and floors.</a:t>
            </a:r>
            <a:endParaRPr lang="en-GB" sz="4000" b="1" dirty="0">
              <a:solidFill>
                <a:schemeClr val="bg1"/>
              </a:solidFill>
            </a:endParaRPr>
          </a:p>
        </p:txBody>
      </p:sp>
      <p:sp>
        <p:nvSpPr>
          <p:cNvPr id="33" name="Speech Bubble: Rectangle with Corners Rounded 32">
            <a:extLst>
              <a:ext uri="{FF2B5EF4-FFF2-40B4-BE49-F238E27FC236}">
                <a16:creationId xmlns:a16="http://schemas.microsoft.com/office/drawing/2014/main" id="{6B0181EB-8B00-47C5-88AA-68AE7E073069}"/>
              </a:ext>
            </a:extLst>
          </p:cNvPr>
          <p:cNvSpPr/>
          <p:nvPr/>
        </p:nvSpPr>
        <p:spPr>
          <a:xfrm>
            <a:off x="454691" y="1227161"/>
            <a:ext cx="3577809"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Next, is adding and subtracting.</a:t>
            </a:r>
            <a:endParaRPr lang="en-GB" sz="4000" b="1" dirty="0">
              <a:solidFill>
                <a:schemeClr val="bg1"/>
              </a:solidFill>
            </a:endParaRPr>
          </a:p>
        </p:txBody>
      </p:sp>
      <p:sp>
        <p:nvSpPr>
          <p:cNvPr id="34" name="Speech Bubble: Rectangle with Corners Rounded 33">
            <a:extLst>
              <a:ext uri="{FF2B5EF4-FFF2-40B4-BE49-F238E27FC236}">
                <a16:creationId xmlns:a16="http://schemas.microsoft.com/office/drawing/2014/main" id="{6A605A3F-454D-416C-95F7-DFA524498894}"/>
              </a:ext>
            </a:extLst>
          </p:cNvPr>
          <p:cNvSpPr/>
          <p:nvPr/>
        </p:nvSpPr>
        <p:spPr>
          <a:xfrm>
            <a:off x="507345" y="1227161"/>
            <a:ext cx="3243325"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cs typeface="Arial" panose="020B0604020202020204" pitchFamily="34" charset="0"/>
              </a:rPr>
              <a:t>Then even more fun stuff!</a:t>
            </a:r>
            <a:endParaRPr lang="en-GB" sz="4000" b="1" dirty="0">
              <a:solidFill>
                <a:schemeClr val="bg1"/>
              </a:solidFill>
            </a:endParaRPr>
          </a:p>
        </p:txBody>
      </p:sp>
      <p:sp>
        <p:nvSpPr>
          <p:cNvPr id="16" name="Rectangle 15">
            <a:extLst>
              <a:ext uri="{FF2B5EF4-FFF2-40B4-BE49-F238E27FC236}">
                <a16:creationId xmlns:a16="http://schemas.microsoft.com/office/drawing/2014/main" id="{4221851F-717C-4A59-B4DC-952F1B388B31}"/>
              </a:ext>
            </a:extLst>
          </p:cNvPr>
          <p:cNvSpPr/>
          <p:nvPr/>
        </p:nvSpPr>
        <p:spPr>
          <a:xfrm>
            <a:off x="3941691" y="2923242"/>
            <a:ext cx="1751302" cy="830997"/>
          </a:xfrm>
          <a:prstGeom prst="rect">
            <a:avLst/>
          </a:prstGeom>
        </p:spPr>
        <p:txBody>
          <a:bodyPr wrap="square">
            <a:spAutoFit/>
          </a:bodyPr>
          <a:lstStyle/>
          <a:p>
            <a:pPr algn="r"/>
            <a:r>
              <a:rPr lang="en-GB" sz="2400" b="1" dirty="0">
                <a:solidFill>
                  <a:srgbClr val="CC158D"/>
                </a:solidFill>
              </a:rPr>
              <a:t>Even more fun stuff!</a:t>
            </a:r>
            <a:endParaRPr lang="en-GB" b="1" dirty="0">
              <a:solidFill>
                <a:srgbClr val="CC158D"/>
              </a:solidFill>
            </a:endParaRPr>
          </a:p>
        </p:txBody>
      </p:sp>
      <p:sp>
        <p:nvSpPr>
          <p:cNvPr id="26" name="TextBox 25">
            <a:extLst>
              <a:ext uri="{FF2B5EF4-FFF2-40B4-BE49-F238E27FC236}">
                <a16:creationId xmlns:a16="http://schemas.microsoft.com/office/drawing/2014/main" id="{1B41F4C7-598C-4235-A4A8-FFF78DCFA7AB}"/>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35" name="Rectangle 34">
            <a:hlinkClick r:id="rId7" action="ppaction://hlinksldjump"/>
            <a:extLst>
              <a:ext uri="{FF2B5EF4-FFF2-40B4-BE49-F238E27FC236}">
                <a16:creationId xmlns:a16="http://schemas.microsoft.com/office/drawing/2014/main" id="{02C9DF13-74B4-4DD3-99A3-7E0E0B02AD0D}"/>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037BDB43-54FD-4B46-AFC8-4D61CEFCC4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1646" y="4847790"/>
            <a:ext cx="1170353" cy="1400244"/>
          </a:xfrm>
          <a:prstGeom prst="rect">
            <a:avLst/>
          </a:prstGeom>
        </p:spPr>
      </p:pic>
      <p:pic>
        <p:nvPicPr>
          <p:cNvPr id="3" name="Picture 2" descr="Logo&#10;&#10;Description automatically generated">
            <a:extLst>
              <a:ext uri="{FF2B5EF4-FFF2-40B4-BE49-F238E27FC236}">
                <a16:creationId xmlns:a16="http://schemas.microsoft.com/office/drawing/2014/main" id="{118718D1-48CE-A53F-0D29-7263BC41F0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697" y="3962501"/>
            <a:ext cx="982743" cy="1330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par>
                          <p:cTn id="9" fill="hold">
                            <p:stCondLst>
                              <p:cond delay="0"/>
                            </p:stCondLst>
                            <p:childTnLst>
                              <p:par>
                                <p:cTn id="10" presetID="53" presetClass="entr" presetSubtype="16"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par>
                          <p:cTn id="21" fill="hold">
                            <p:stCondLst>
                              <p:cond delay="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par>
                          <p:cTn id="63" fill="hold">
                            <p:stCondLst>
                              <p:cond delay="0"/>
                            </p:stCondLst>
                            <p:childTnLst>
                              <p:par>
                                <p:cTn id="64" presetID="53" presetClass="entr" presetSubtype="16"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3" grpId="0"/>
      <p:bldP spid="24"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2475643" y="1152267"/>
            <a:ext cx="6048672" cy="2304256"/>
          </a:xfrm>
          <a:prstGeom prst="wedgeRoundRectCallout">
            <a:avLst>
              <a:gd name="adj1" fmla="val 56707"/>
              <a:gd name="adj2" fmla="val 72454"/>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Wahoo! Addition and subtraction solved!</a:t>
            </a:r>
          </a:p>
        </p:txBody>
      </p:sp>
      <p:sp>
        <p:nvSpPr>
          <p:cNvPr id="8" name="object 2">
            <a:extLst>
              <a:ext uri="{FF2B5EF4-FFF2-40B4-BE49-F238E27FC236}">
                <a16:creationId xmlns:a16="http://schemas.microsoft.com/office/drawing/2014/main" id="{705E8947-0274-48AE-99B3-FE46890BA167}"/>
              </a:ext>
            </a:extLst>
          </p:cNvPr>
          <p:cNvSpPr/>
          <p:nvPr/>
        </p:nvSpPr>
        <p:spPr>
          <a:xfrm>
            <a:off x="444045" y="198347"/>
            <a:ext cx="2590793" cy="81076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21DB5AD1-B3AA-4793-BD82-5ABCD02E34AB}"/>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1" name="Rectangle 10">
            <a:hlinkClick r:id="rId7" action="ppaction://hlinksldjump"/>
            <a:extLst>
              <a:ext uri="{FF2B5EF4-FFF2-40B4-BE49-F238E27FC236}">
                <a16:creationId xmlns:a16="http://schemas.microsoft.com/office/drawing/2014/main" id="{14F57958-E235-4F26-969F-C915E78D49E0}"/>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logo&#10;&#10;Description automatically generated">
            <a:extLst>
              <a:ext uri="{FF2B5EF4-FFF2-40B4-BE49-F238E27FC236}">
                <a16:creationId xmlns:a16="http://schemas.microsoft.com/office/drawing/2014/main" id="{37D101C8-4581-0B90-3F1D-9B3ED68D4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252158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3432" y="2132856"/>
            <a:ext cx="2590793" cy="8107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TextBox 2">
            <a:extLst>
              <a:ext uri="{FF2B5EF4-FFF2-40B4-BE49-F238E27FC236}">
                <a16:creationId xmlns:a16="http://schemas.microsoft.com/office/drawing/2014/main" id="{9FEEEC9D-D625-4EFC-BA8B-6619DF827034}"/>
              </a:ext>
            </a:extLst>
          </p:cNvPr>
          <p:cNvSpPr txBox="1"/>
          <p:nvPr/>
        </p:nvSpPr>
        <p:spPr>
          <a:xfrm>
            <a:off x="904484" y="3266981"/>
            <a:ext cx="3751356" cy="1384995"/>
          </a:xfrm>
          <a:prstGeom prst="rect">
            <a:avLst/>
          </a:prstGeom>
          <a:noFill/>
        </p:spPr>
        <p:txBody>
          <a:bodyPr wrap="square" rtlCol="0">
            <a:spAutoFit/>
          </a:bodyPr>
          <a:lstStyle/>
          <a:p>
            <a:r>
              <a:rPr lang="en-GB" sz="2800" dirty="0">
                <a:solidFill>
                  <a:srgbClr val="009999"/>
                </a:solidFill>
                <a:latin typeface="+mj-lt"/>
              </a:rPr>
              <a:t>Helping you and Rusty to shine like a diamond!</a:t>
            </a:r>
          </a:p>
        </p:txBody>
      </p:sp>
      <p:pic>
        <p:nvPicPr>
          <p:cNvPr id="12290" name="Picture 2" descr="https://lh3.googleusercontent.com/q48RtoK1tleFu2uDmKosYUyhAyiiQXGNTJdm7Wpyb6mZBsY9fVH_PIks8EH0tiosUjHKeCLWe7zmdq2KB-3lTvSLspYkSdfKa3P0lYn-OU1jo92emc-zneYqbWQrnwLW5hqkF4zb9tw">
            <a:extLst>
              <a:ext uri="{FF2B5EF4-FFF2-40B4-BE49-F238E27FC236}">
                <a16:creationId xmlns:a16="http://schemas.microsoft.com/office/drawing/2014/main" id="{126D2704-2DF7-4057-810E-1907893376CB}"/>
              </a:ext>
            </a:extLst>
          </p:cNvPr>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AA717-E541-465C-968E-6268374EF6B3}"/>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F386997A-2222-400E-96C9-B57DB8C31973}"/>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33BEBFA-3059-12E4-FAC9-F19B91F98324}"/>
              </a:ext>
            </a:extLst>
          </p:cNvPr>
          <p:cNvSpPr txBox="1">
            <a:spLocks/>
          </p:cNvSpPr>
          <p:nvPr/>
        </p:nvSpPr>
        <p:spPr>
          <a:xfrm>
            <a:off x="2262234" y="5517232"/>
            <a:ext cx="7667532" cy="628377"/>
          </a:xfrm>
          <a:prstGeom prst="rect">
            <a:avLst/>
          </a:prstGeom>
        </p:spPr>
        <p:txBody>
          <a:bodyPr vert="horz" wrap="square" lIns="0" tIns="12700" rIns="0" bIns="0" rtlCol="0">
            <a:spAutoFit/>
          </a:bodyPr>
          <a:lstStyle>
            <a:lvl1pPr eaLnBrk="1" hangingPunct="1">
              <a:defRPr>
                <a:latin typeface="+mj-lt"/>
                <a:ea typeface="+mj-ea"/>
                <a:cs typeface="+mj-cs"/>
              </a:defRPr>
            </a:lvl1pPr>
          </a:lstStyle>
          <a:p>
            <a:pPr marL="12700" algn="ctr">
              <a:spcBef>
                <a:spcPts val="100"/>
              </a:spcBef>
            </a:pPr>
            <a:r>
              <a:rPr lang="en-GB" sz="4000" kern="0" dirty="0">
                <a:solidFill>
                  <a:srgbClr val="FFFFFF"/>
                </a:solidFill>
                <a:cs typeface="Arial" panose="020B0604020202020204" pitchFamily="34" charset="0"/>
              </a:rPr>
              <a:t>NumBots Launch Lesson</a:t>
            </a:r>
          </a:p>
        </p:txBody>
      </p:sp>
      <p:sp>
        <p:nvSpPr>
          <p:cNvPr id="3" name="TextBox 2">
            <a:extLst>
              <a:ext uri="{FF2B5EF4-FFF2-40B4-BE49-F238E27FC236}">
                <a16:creationId xmlns:a16="http://schemas.microsoft.com/office/drawing/2014/main" id="{59C69C18-27F4-19B1-03F4-B7E16EC1934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5" name="Rectangle 4">
            <a:hlinkClick r:id="rId4" action="ppaction://hlinksldjump"/>
            <a:extLst>
              <a:ext uri="{FF2B5EF4-FFF2-40B4-BE49-F238E27FC236}">
                <a16:creationId xmlns:a16="http://schemas.microsoft.com/office/drawing/2014/main" id="{AA3C149D-1998-4F17-C793-1E972727BADC}"/>
              </a:ext>
            </a:extLst>
          </p:cNvPr>
          <p:cNvSpPr/>
          <p:nvPr/>
        </p:nvSpPr>
        <p:spPr>
          <a:xfrm>
            <a:off x="10317236"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5499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nline Media 5">
            <a:hlinkClick r:id="" action="ppaction://media"/>
            <a:extLst>
              <a:ext uri="{FF2B5EF4-FFF2-40B4-BE49-F238E27FC236}">
                <a16:creationId xmlns:a16="http://schemas.microsoft.com/office/drawing/2014/main" id="{CA46EBBE-A023-3BE3-025F-16D85CF06BF0}"/>
              </a:ext>
            </a:extLst>
          </p:cNvPr>
          <p:cNvPicPr>
            <a:picLocks noRot="1" noChangeAspect="1"/>
          </p:cNvPicPr>
          <p:nvPr>
            <a:videoFile r:link="rId1"/>
          </p:nvPr>
        </p:nvPicPr>
        <p:blipFill>
          <a:blip r:embed="rId4"/>
          <a:stretch>
            <a:fillRect/>
          </a:stretch>
        </p:blipFill>
        <p:spPr>
          <a:xfrm>
            <a:off x="1167505" y="644400"/>
            <a:ext cx="9856991" cy="5569200"/>
          </a:xfrm>
          <a:prstGeom prst="rect">
            <a:avLst/>
          </a:prstGeom>
        </p:spPr>
      </p:pic>
      <p:sp>
        <p:nvSpPr>
          <p:cNvPr id="4" name="TextBox 3">
            <a:extLst>
              <a:ext uri="{FF2B5EF4-FFF2-40B4-BE49-F238E27FC236}">
                <a16:creationId xmlns:a16="http://schemas.microsoft.com/office/drawing/2014/main" id="{76D7C186-B094-9DA7-150B-B83125D1991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5" name="Rectangle 4">
            <a:hlinkClick r:id="rId5" action="ppaction://hlinksldjump"/>
            <a:extLst>
              <a:ext uri="{FF2B5EF4-FFF2-40B4-BE49-F238E27FC236}">
                <a16:creationId xmlns:a16="http://schemas.microsoft.com/office/drawing/2014/main" id="{93A12E29-6267-6C7A-9264-62FDD20F923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41869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1559496" y="620688"/>
            <a:ext cx="6048672"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Would you like to watch that again?</a:t>
            </a:r>
          </a:p>
        </p:txBody>
      </p:sp>
      <p:pic>
        <p:nvPicPr>
          <p:cNvPr id="2" name="Picture 1">
            <a:extLst>
              <a:ext uri="{FF2B5EF4-FFF2-40B4-BE49-F238E27FC236}">
                <a16:creationId xmlns:a16="http://schemas.microsoft.com/office/drawing/2014/main" id="{6A1B9B7F-C46E-4EEC-B4E5-BA5486D84A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2406" y="908720"/>
            <a:ext cx="3529912" cy="707257"/>
          </a:xfrm>
          <a:prstGeom prst="rect">
            <a:avLst/>
          </a:prstGeom>
        </p:spPr>
      </p:pic>
      <p:pic>
        <p:nvPicPr>
          <p:cNvPr id="8" name="Picture 7">
            <a:extLst>
              <a:ext uri="{FF2B5EF4-FFF2-40B4-BE49-F238E27FC236}">
                <a16:creationId xmlns:a16="http://schemas.microsoft.com/office/drawing/2014/main" id="{F307CE0A-A534-42C5-8AF8-CA161EA5F3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9396" y="1845091"/>
            <a:ext cx="3526726" cy="707257"/>
          </a:xfrm>
          <a:prstGeom prst="rect">
            <a:avLst/>
          </a:prstGeom>
        </p:spPr>
      </p:pic>
      <p:sp>
        <p:nvSpPr>
          <p:cNvPr id="11" name="Rectangle 10">
            <a:hlinkClick r:id="" action="ppaction://hlinkshowjump?jump=previousslide"/>
            <a:extLst>
              <a:ext uri="{FF2B5EF4-FFF2-40B4-BE49-F238E27FC236}">
                <a16:creationId xmlns:a16="http://schemas.microsoft.com/office/drawing/2014/main" id="{E156E8C5-B940-4035-9B5C-DD0C26B7718D}"/>
              </a:ext>
            </a:extLst>
          </p:cNvPr>
          <p:cNvSpPr/>
          <p:nvPr/>
        </p:nvSpPr>
        <p:spPr>
          <a:xfrm>
            <a:off x="8040216" y="861764"/>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AGRundschriftD" pitchFamily="2" charset="77"/>
            </a:endParaRPr>
          </a:p>
        </p:txBody>
      </p:sp>
      <p:sp>
        <p:nvSpPr>
          <p:cNvPr id="12" name="Rectangle 11">
            <a:hlinkClick r:id="" action="ppaction://hlinkshowjump?jump=nextslide"/>
            <a:extLst>
              <a:ext uri="{FF2B5EF4-FFF2-40B4-BE49-F238E27FC236}">
                <a16:creationId xmlns:a16="http://schemas.microsoft.com/office/drawing/2014/main" id="{D9A8DE6F-F369-4B9B-9F57-527E610D03BC}"/>
              </a:ext>
            </a:extLst>
          </p:cNvPr>
          <p:cNvSpPr/>
          <p:nvPr/>
        </p:nvSpPr>
        <p:spPr>
          <a:xfrm>
            <a:off x="8040216" y="1804131"/>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VAGRundschriftD" pitchFamily="2" charset="77"/>
            </a:endParaRPr>
          </a:p>
        </p:txBody>
      </p:sp>
      <p:sp>
        <p:nvSpPr>
          <p:cNvPr id="9" name="TextBox 8">
            <a:extLst>
              <a:ext uri="{FF2B5EF4-FFF2-40B4-BE49-F238E27FC236}">
                <a16:creationId xmlns:a16="http://schemas.microsoft.com/office/drawing/2014/main" id="{1A0E1B7B-F3C4-4C2F-B443-81596A835C51}"/>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9" action="ppaction://hlinksldjump"/>
            <a:extLst>
              <a:ext uri="{FF2B5EF4-FFF2-40B4-BE49-F238E27FC236}">
                <a16:creationId xmlns:a16="http://schemas.microsoft.com/office/drawing/2014/main" id="{9E0C61A2-8970-484E-8C2B-7B7310CECDC3}"/>
              </a:ext>
            </a:extLst>
          </p:cNvPr>
          <p:cNvSpPr/>
          <p:nvPr/>
        </p:nvSpPr>
        <p:spPr>
          <a:xfrm>
            <a:off x="10317236"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logo&#10;&#10;Description automatically generated">
            <a:extLst>
              <a:ext uri="{FF2B5EF4-FFF2-40B4-BE49-F238E27FC236}">
                <a16:creationId xmlns:a16="http://schemas.microsoft.com/office/drawing/2014/main" id="{AB5BD207-AD90-451C-B62E-C747D8ED58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337225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1199456" y="620688"/>
            <a:ext cx="7344816" cy="2304256"/>
          </a:xfrm>
          <a:prstGeom prst="wedgeRoundRectCallout">
            <a:avLst>
              <a:gd name="adj1" fmla="val 55028"/>
              <a:gd name="adj2" fmla="val 78295"/>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What can you remember from that story?</a:t>
            </a:r>
          </a:p>
        </p:txBody>
      </p:sp>
      <p:sp>
        <p:nvSpPr>
          <p:cNvPr id="8" name="TextBox 7">
            <a:extLst>
              <a:ext uri="{FF2B5EF4-FFF2-40B4-BE49-F238E27FC236}">
                <a16:creationId xmlns:a16="http://schemas.microsoft.com/office/drawing/2014/main" id="{86294241-C01F-4644-9AA3-6506B8E60171}"/>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7" action="ppaction://hlinksldjump"/>
            <a:extLst>
              <a:ext uri="{FF2B5EF4-FFF2-40B4-BE49-F238E27FC236}">
                <a16:creationId xmlns:a16="http://schemas.microsoft.com/office/drawing/2014/main" id="{7FB7B12B-A23E-4028-94CA-C006B387BAF2}"/>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logo&#10;&#10;Description automatically generated">
            <a:extLst>
              <a:ext uri="{FF2B5EF4-FFF2-40B4-BE49-F238E27FC236}">
                <a16:creationId xmlns:a16="http://schemas.microsoft.com/office/drawing/2014/main" id="{45829292-467D-127E-2B44-1BC1794F97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373" y="3232168"/>
            <a:ext cx="2703551" cy="3625832"/>
          </a:xfrm>
          <a:prstGeom prst="rect">
            <a:avLst/>
          </a:prstGeom>
        </p:spPr>
      </p:pic>
    </p:spTree>
    <p:extLst>
      <p:ext uri="{BB962C8B-B14F-4D97-AF65-F5344CB8AC3E}">
        <p14:creationId xmlns:p14="http://schemas.microsoft.com/office/powerpoint/2010/main" val="197444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mbots Powerpoint Template" id="{9A37AA68-527A-4049-8635-67FC0CA3BB5D}" vid="{74444531-4E61-A34C-BFBD-B775F0954FB6}"/>
    </a:ext>
  </a:extLst>
</a:theme>
</file>

<file path=ppt/theme/theme2.xml><?xml version="1.0" encoding="utf-8"?>
<a:theme xmlns:a="http://schemas.openxmlformats.org/drawingml/2006/main" name="1_Office Theme">
  <a:themeElements>
    <a:clrScheme name="NumBots">
      <a:dk1>
        <a:sysClr val="windowText" lastClr="000000"/>
      </a:dk1>
      <a:lt1>
        <a:sysClr val="window" lastClr="FFFFFF"/>
      </a:lt1>
      <a:dk2>
        <a:srgbClr val="44546A"/>
      </a:dk2>
      <a:lt2>
        <a:srgbClr val="E7E6E6"/>
      </a:lt2>
      <a:accent1>
        <a:srgbClr val="33CCFF"/>
      </a:accent1>
      <a:accent2>
        <a:srgbClr val="FF8700"/>
      </a:accent2>
      <a:accent3>
        <a:srgbClr val="77C600"/>
      </a:accent3>
      <a:accent4>
        <a:srgbClr val="77289E"/>
      </a:accent4>
      <a:accent5>
        <a:srgbClr val="F6F600"/>
      </a:accent5>
      <a:accent6>
        <a:srgbClr val="00FFCC"/>
      </a:accent6>
      <a:hlink>
        <a:srgbClr val="00B0F0"/>
      </a:hlink>
      <a:folHlink>
        <a:srgbClr val="C628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4219</TotalTime>
  <Words>3190</Words>
  <Application>Microsoft Macintosh PowerPoint</Application>
  <PresentationFormat>Widescreen</PresentationFormat>
  <Paragraphs>358</Paragraphs>
  <Slides>59</Slides>
  <Notes>54</Notes>
  <HiddenSlides>5</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Arial Black</vt:lpstr>
      <vt:lpstr>Calibri</vt:lpstr>
      <vt:lpstr>VAG Rounded</vt:lpstr>
      <vt:lpstr>VAGRundschriftD</vt:lpstr>
      <vt:lpstr>Office Theme</vt:lpstr>
      <vt:lpstr>1_Office Theme</vt:lpstr>
      <vt:lpstr>Using these slides</vt:lpstr>
      <vt:lpstr>ATTENTION!</vt:lpstr>
      <vt:lpstr>Before you begin</vt:lpstr>
      <vt:lpstr>Launch Lesson Plan</vt:lpstr>
      <vt:lpstr>Launch Lesson Plan – Slide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NumBots Launch Lesson</dc:title>
  <dc:creator>Maths Circle</dc:creator>
  <cp:lastModifiedBy>Dario</cp:lastModifiedBy>
  <cp:revision>172</cp:revision>
  <dcterms:created xsi:type="dcterms:W3CDTF">2019-05-21T18:51:46Z</dcterms:created>
  <dcterms:modified xsi:type="dcterms:W3CDTF">2023-10-03T10:56:34Z</dcterms:modified>
</cp:coreProperties>
</file>